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56" r:id="rId5"/>
    <p:sldMasterId id="2147484069" r:id="rId6"/>
  </p:sldMasterIdLst>
  <p:notesMasterIdLst>
    <p:notesMasterId r:id="rId45"/>
  </p:notesMasterIdLst>
  <p:handoutMasterIdLst>
    <p:handoutMasterId r:id="rId46"/>
  </p:handoutMasterIdLst>
  <p:sldIdLst>
    <p:sldId id="394" r:id="rId7"/>
    <p:sldId id="498" r:id="rId8"/>
    <p:sldId id="397" r:id="rId9"/>
    <p:sldId id="484" r:id="rId10"/>
    <p:sldId id="399" r:id="rId11"/>
    <p:sldId id="451" r:id="rId12"/>
    <p:sldId id="420" r:id="rId13"/>
    <p:sldId id="450" r:id="rId14"/>
    <p:sldId id="456" r:id="rId15"/>
    <p:sldId id="457" r:id="rId16"/>
    <p:sldId id="458" r:id="rId17"/>
    <p:sldId id="459" r:id="rId18"/>
    <p:sldId id="460" r:id="rId19"/>
    <p:sldId id="461" r:id="rId20"/>
    <p:sldId id="462" r:id="rId21"/>
    <p:sldId id="464" r:id="rId22"/>
    <p:sldId id="465" r:id="rId23"/>
    <p:sldId id="441" r:id="rId24"/>
    <p:sldId id="443" r:id="rId25"/>
    <p:sldId id="466" r:id="rId26"/>
    <p:sldId id="467" r:id="rId27"/>
    <p:sldId id="490" r:id="rId28"/>
    <p:sldId id="471" r:id="rId29"/>
    <p:sldId id="496" r:id="rId30"/>
    <p:sldId id="472" r:id="rId31"/>
    <p:sldId id="497" r:id="rId32"/>
    <p:sldId id="492" r:id="rId33"/>
    <p:sldId id="489" r:id="rId34"/>
    <p:sldId id="493" r:id="rId35"/>
    <p:sldId id="474" r:id="rId36"/>
    <p:sldId id="500" r:id="rId37"/>
    <p:sldId id="486" r:id="rId38"/>
    <p:sldId id="476" r:id="rId39"/>
    <p:sldId id="499" r:id="rId40"/>
    <p:sldId id="477" r:id="rId41"/>
    <p:sldId id="479" r:id="rId42"/>
    <p:sldId id="480" r:id="rId43"/>
    <p:sldId id="452" r:id="rId44"/>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498"/>
            <p14:sldId id="397"/>
            <p14:sldId id="484"/>
            <p14:sldId id="399"/>
            <p14:sldId id="451"/>
            <p14:sldId id="420"/>
            <p14:sldId id="450"/>
            <p14:sldId id="456"/>
            <p14:sldId id="457"/>
            <p14:sldId id="458"/>
            <p14:sldId id="459"/>
            <p14:sldId id="460"/>
            <p14:sldId id="461"/>
            <p14:sldId id="462"/>
            <p14:sldId id="464"/>
            <p14:sldId id="465"/>
            <p14:sldId id="441"/>
            <p14:sldId id="443"/>
            <p14:sldId id="466"/>
            <p14:sldId id="467"/>
            <p14:sldId id="490"/>
            <p14:sldId id="471"/>
            <p14:sldId id="496"/>
            <p14:sldId id="472"/>
            <p14:sldId id="497"/>
            <p14:sldId id="492"/>
            <p14:sldId id="489"/>
            <p14:sldId id="493"/>
            <p14:sldId id="474"/>
            <p14:sldId id="500"/>
            <p14:sldId id="486"/>
            <p14:sldId id="476"/>
            <p14:sldId id="499"/>
            <p14:sldId id="477"/>
            <p14:sldId id="479"/>
            <p14:sldId id="480"/>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5E9695"/>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79" autoAdjust="0"/>
    <p:restoredTop sz="79683" autoAdjust="0"/>
  </p:normalViewPr>
  <p:slideViewPr>
    <p:cSldViewPr snapToGrid="0" snapToObjects="1">
      <p:cViewPr varScale="1">
        <p:scale>
          <a:sx n="62" d="100"/>
          <a:sy n="62" d="100"/>
        </p:scale>
        <p:origin x="48" y="4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3/2/2023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3-02T07:41:09.369"/>
    </inkml:context>
    <inkml:brush xml:id="br0">
      <inkml:brushProperty name="width" value="0.05292" units="cm"/>
      <inkml:brushProperty name="height" value="0.05292" units="cm"/>
      <inkml:brushProperty name="color" value="#FF0000"/>
    </inkml:brush>
  </inkml:definitions>
  <inkml:trace contextRef="#ctx0" brushRef="#br0">23019 1411 0,'0'88'250,"0"53"-187,0-123-47,0 17-1,0 71 32,0 53 16,0-124-17,0 89 17,0-71-1,0-18-30,0-18-17,0 89 17,0-88 14,0 88 1,0-89-15,0 1-32,0 0 46,0 105 1,0-88-15,0-17 108,0 17-109,0-17-31,0 35 32,0-18-1</inkml:trace>
  <inkml:trace contextRef="#ctx0" brushRef="#br0" timeOffset="1831.78">24130 4269 0,'0'458'204,"-35"-264"-158,17-158-46,18 34 16,0-52 0,0-1-16,0 124 62,-18-123-62,18 106 78,-35 52-15,35-105-32,0 34 16,-17 54 31,-1-53-15,18-71-1</inkml:trace>
  <inkml:trace contextRef="#ctx0" brushRef="#br0" timeOffset="4811.81">25100 7056 0,'18'264'234,"-18"-140"-171,0-71-48,0 88 48,0-71-16,0 1-16,0 52 31,0-70-15,0-18 0,0 54 0,0-36 0,0 88 0,0-18 0,0-105 46,0 35-30,0-36-48,0 1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1215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682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33979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3165663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32348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717154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61652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extLst>
      <p:ext uri="{BB962C8B-B14F-4D97-AF65-F5344CB8AC3E}">
        <p14:creationId xmlns:p14="http://schemas.microsoft.com/office/powerpoint/2010/main" val="2803329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13228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859760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0568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26282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599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8" r:id="rId8"/>
    <p:sldLayoutId id="2147484032" r:id="rId9"/>
    <p:sldLayoutId id="2147484054" r:id="rId10"/>
  </p:sldLayoutIdLst>
  <p:hf hdr="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bg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82" name="Gruppe 81"/>
          <p:cNvGrpSpPr/>
          <p:nvPr userDrawn="1"/>
        </p:nvGrpSpPr>
        <p:grpSpPr>
          <a:xfrm>
            <a:off x="0" y="657225"/>
            <a:ext cx="405154" cy="1182460"/>
            <a:chOff x="320675" y="2816225"/>
            <a:chExt cx="350838" cy="1023938"/>
          </a:xfrm>
          <a:solidFill>
            <a:schemeClr val="bg1"/>
          </a:solidFill>
        </p:grpSpPr>
        <p:sp>
          <p:nvSpPr>
            <p:cNvPr id="83"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20832801"/>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8" r:id="rId3"/>
  </p:sldLayoutIdLst>
  <p:hf hdr="0"/>
  <p:txStyles>
    <p:titleStyle>
      <a:lvl1pPr algn="l" defTabSz="914318" rtl="0" eaLnBrk="1" latinLnBrk="0" hangingPunct="1">
        <a:lnSpc>
          <a:spcPct val="100000"/>
        </a:lnSpc>
        <a:spcBef>
          <a:spcPct val="0"/>
        </a:spcBef>
        <a:buNone/>
        <a:defRPr sz="3600" b="1" kern="1200" spc="300" baseline="0">
          <a:solidFill>
            <a:schemeClr val="bg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5"/>
        </a:buBlip>
        <a:defRPr sz="1600" kern="1200" spc="0">
          <a:solidFill>
            <a:schemeClr val="bg1"/>
          </a:solidFill>
          <a:latin typeface="+mn-lt"/>
          <a:ea typeface="+mn-ea"/>
          <a:cs typeface="+mn-cs"/>
        </a:defRPr>
      </a:lvl1pPr>
      <a:lvl2pPr marL="623888" indent="-285750" algn="l" defTabSz="914318" rtl="0" eaLnBrk="1" latinLnBrk="0" hangingPunct="1">
        <a:lnSpc>
          <a:spcPct val="120000"/>
        </a:lnSpc>
        <a:spcBef>
          <a:spcPts val="499"/>
        </a:spcBef>
        <a:buFontTx/>
        <a:buBlip>
          <a:blip r:embed="rId5"/>
        </a:buBlip>
        <a:defRPr sz="1400" kern="1200">
          <a:solidFill>
            <a:schemeClr val="bg1"/>
          </a:solidFill>
          <a:latin typeface="+mn-lt"/>
          <a:ea typeface="+mn-ea"/>
          <a:cs typeface="+mn-cs"/>
        </a:defRPr>
      </a:lvl2pPr>
      <a:lvl3pPr marL="898525" indent="-171450" algn="l" defTabSz="914318" rtl="0" eaLnBrk="1" latinLnBrk="0" hangingPunct="1">
        <a:lnSpc>
          <a:spcPct val="120000"/>
        </a:lnSpc>
        <a:spcBef>
          <a:spcPts val="499"/>
        </a:spcBef>
        <a:buFontTx/>
        <a:buBlip>
          <a:blip r:embed="rId6"/>
        </a:buBlip>
        <a:defRPr sz="1200" kern="1200">
          <a:solidFill>
            <a:schemeClr val="bg1"/>
          </a:solidFill>
          <a:latin typeface="+mn-lt"/>
          <a:ea typeface="+mn-ea"/>
          <a:cs typeface="+mn-cs"/>
        </a:defRPr>
      </a:lvl3pPr>
      <a:lvl4pPr marL="1163638" indent="-171450" algn="l" defTabSz="914318" rtl="0" eaLnBrk="1" latinLnBrk="0" hangingPunct="1">
        <a:lnSpc>
          <a:spcPct val="120000"/>
        </a:lnSpc>
        <a:spcBef>
          <a:spcPts val="499"/>
        </a:spcBef>
        <a:buFontTx/>
        <a:buBlip>
          <a:blip r:embed="rId6"/>
        </a:buBlip>
        <a:tabLst>
          <a:tab pos="1163638" algn="l"/>
        </a:tabLst>
        <a:defRPr sz="1000" kern="1200">
          <a:solidFill>
            <a:schemeClr val="bg1"/>
          </a:solidFill>
          <a:latin typeface="+mn-lt"/>
          <a:ea typeface="+mn-ea"/>
          <a:cs typeface="+mn-cs"/>
        </a:defRPr>
      </a:lvl4pPr>
      <a:lvl5pPr marL="1163638"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51527080"/>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gif"/><Relationship Id="rId1" Type="http://schemas.openxmlformats.org/officeDocument/2006/relationships/slideLayout" Target="../slideLayouts/slideLayout17.xml"/><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gif"/><Relationship Id="rId1" Type="http://schemas.openxmlformats.org/officeDocument/2006/relationships/slideLayout" Target="../slideLayouts/slideLayout17.xml"/><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Layout" Target="../slideLayouts/slideLayout17.xml"/><Relationship Id="rId4" Type="http://schemas.openxmlformats.org/officeDocument/2006/relationships/image" Target="../media/image2.emf"/></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Layout" Target="../slideLayouts/slideLayout17.xml"/><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Layout" Target="../slideLayouts/slideLayout17.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gif"/><Relationship Id="rId1" Type="http://schemas.openxmlformats.org/officeDocument/2006/relationships/slideLayout" Target="../slideLayouts/slideLayout17.xml"/><Relationship Id="rId4" Type="http://schemas.openxmlformats.org/officeDocument/2006/relationships/image" Target="../media/image2.emf"/></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 Id="rId4" Type="http://schemas.openxmlformats.org/officeDocument/2006/relationships/image" Target="../media/image2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customXml" Target="../ink/ink1.xml"/><Relationship Id="rId5" Type="http://schemas.openxmlformats.org/officeDocument/2006/relationships/image" Target="../media/image2.emf"/><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163763"/>
            <a:ext cx="7341129" cy="1549049"/>
          </a:xfrm>
        </p:spPr>
        <p:txBody>
          <a:bodyPr/>
          <a:lstStyle/>
          <a:p>
            <a:r>
              <a:rPr lang="da-DK" dirty="0" err="1"/>
              <a:t>Insertion</a:t>
            </a:r>
            <a:r>
              <a:rPr lang="da-DK" dirty="0"/>
              <a:t> sort &amp; </a:t>
            </a:r>
            <a:br>
              <a:rPr lang="da-DK" dirty="0"/>
            </a:br>
            <a:r>
              <a:rPr lang="da-DK" dirty="0" err="1"/>
              <a:t>Asymptotic</a:t>
            </a:r>
            <a:r>
              <a:rPr lang="da-DK" dirty="0"/>
              <a:t> notation</a:t>
            </a:r>
            <a:br>
              <a:rPr lang="da-DK" dirty="0"/>
            </a:br>
            <a:br>
              <a:rPr lang="da-DK" sz="1200" dirty="0"/>
            </a:br>
            <a:r>
              <a:rPr lang="da-DK" sz="1400" dirty="0" err="1"/>
              <a:t>Algorithms</a:t>
            </a:r>
            <a:r>
              <a:rPr lang="da-DK" sz="1400" dirty="0"/>
              <a:t> and Data </a:t>
            </a:r>
            <a:r>
              <a:rPr lang="da-DK" sz="1400" dirty="0" err="1"/>
              <a:t>Structures</a:t>
            </a:r>
            <a:r>
              <a:rPr lang="da-DK" sz="1400" dirty="0"/>
              <a:t>, ALG, F23, </a:t>
            </a:r>
            <a:r>
              <a:rPr lang="da-DK" sz="1400" dirty="0" err="1"/>
              <a:t>Lecture</a:t>
            </a:r>
            <a:r>
              <a:rPr lang="da-DK" sz="1400" dirty="0"/>
              <a:t> 02</a:t>
            </a:r>
          </a:p>
        </p:txBody>
      </p:sp>
      <p:sp>
        <p:nvSpPr>
          <p:cNvPr id="7" name="Pladsholder til tekst 6"/>
          <p:cNvSpPr>
            <a:spLocks noGrp="1"/>
          </p:cNvSpPr>
          <p:nvPr>
            <p:ph type="body" sz="quarter" idx="12"/>
          </p:nvPr>
        </p:nvSpPr>
        <p:spPr/>
        <p:txBody>
          <a:bodyPr/>
          <a:lstStyle/>
          <a:p>
            <a:r>
              <a:rPr lang="da-DK" dirty="0"/>
              <a:t>Johannes Bjerva</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
        <p:nvSpPr>
          <p:cNvPr id="88" name="Pladsholder til tekst 6">
            <a:extLst>
              <a:ext uri="{FF2B5EF4-FFF2-40B4-BE49-F238E27FC236}">
                <a16:creationId xmlns:a16="http://schemas.microsoft.com/office/drawing/2014/main" id="{AC44C7B8-C98C-4776-8555-FF107D6551AF}"/>
              </a:ext>
            </a:extLst>
          </p:cNvPr>
          <p:cNvSpPr txBox="1">
            <a:spLocks/>
          </p:cNvSpPr>
          <p:nvPr/>
        </p:nvSpPr>
        <p:spPr>
          <a:xfrm>
            <a:off x="2412735" y="4381250"/>
            <a:ext cx="7341129" cy="412750"/>
          </a:xfrm>
          <a:prstGeom prst="rect">
            <a:avLst/>
          </a:prstGeom>
          <a:solidFill>
            <a:schemeClr val="bg1"/>
          </a:solidFill>
        </p:spPr>
        <p:txBody>
          <a:bodyPr vert="horz" lIns="0" tIns="45720" rIns="0" bIns="45720" rtlCol="0">
            <a:noAutofit/>
          </a:bodyPr>
          <a:lstStyle>
            <a:lvl1pPr marL="0" indent="0" algn="ctr" defTabSz="914318" rtl="0" eaLnBrk="1" latinLnBrk="0" hangingPunct="1">
              <a:lnSpc>
                <a:spcPct val="120000"/>
              </a:lnSpc>
              <a:spcBef>
                <a:spcPts val="1000"/>
              </a:spcBef>
              <a:buFontTx/>
              <a:buNone/>
              <a:defRPr sz="1800" kern="1200" spc="30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1800" dirty="0"/>
              <a:t>😴Morgenquiz😴 </a:t>
            </a:r>
            <a:r>
              <a:rPr lang="da-DK" sz="1800" b="1" dirty="0"/>
              <a:t>tinyurl.com/alg-f02-morgen</a:t>
            </a:r>
          </a:p>
        </p:txBody>
      </p:sp>
    </p:spTree>
    <p:extLst>
      <p:ext uri="{BB962C8B-B14F-4D97-AF65-F5344CB8AC3E}">
        <p14:creationId xmlns:p14="http://schemas.microsoft.com/office/powerpoint/2010/main" val="78157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10</a:t>
            </a:fld>
            <a:endParaRPr lang="en-US" dirty="0"/>
          </a:p>
        </p:txBody>
      </p:sp>
      <p:sp>
        <p:nvSpPr>
          <p:cNvPr id="3" name="Title 2"/>
          <p:cNvSpPr>
            <a:spLocks noGrp="1"/>
          </p:cNvSpPr>
          <p:nvPr>
            <p:ph type="title"/>
          </p:nvPr>
        </p:nvSpPr>
        <p:spPr/>
        <p:txBody>
          <a:bodyPr/>
          <a:lstStyle/>
          <a:p>
            <a:r>
              <a:rPr lang="da-DK" dirty="0"/>
              <a:t>Hvad så med korrekthed?</a:t>
            </a:r>
          </a:p>
        </p:txBody>
      </p:sp>
      <p:sp>
        <p:nvSpPr>
          <p:cNvPr id="5" name="Text Placeholder 3"/>
          <p:cNvSpPr>
            <a:spLocks noGrp="1"/>
          </p:cNvSpPr>
          <p:nvPr>
            <p:ph type="body" sz="quarter" idx="12"/>
          </p:nvPr>
        </p:nvSpPr>
        <p:spPr>
          <a:xfrm>
            <a:off x="587375" y="2065337"/>
            <a:ext cx="5399539" cy="2506664"/>
          </a:xfrm>
        </p:spPr>
        <p:txBody>
          <a:bodyPr>
            <a:normAutofit/>
          </a:bodyPr>
          <a:lstStyle/>
          <a:p>
            <a:r>
              <a:rPr lang="da-DK" dirty="0"/>
              <a:t>Algoritmen </a:t>
            </a:r>
            <a:r>
              <a:rPr lang="da-DK" dirty="0" err="1"/>
              <a:t>itererer</a:t>
            </a:r>
            <a:r>
              <a:rPr lang="da-DK" dirty="0"/>
              <a:t> gennem de tre hovedopgaver i for-løkken, indekseret med j</a:t>
            </a:r>
          </a:p>
          <a:p>
            <a:r>
              <a:rPr lang="da-DK" dirty="0"/>
              <a:t>Sub-arrayet A[1…j-1] er den </a:t>
            </a:r>
            <a:r>
              <a:rPr lang="da-DK" b="1" dirty="0"/>
              <a:t>sorterede hånd</a:t>
            </a:r>
            <a:endParaRPr lang="da-DK" dirty="0"/>
          </a:p>
          <a:p>
            <a:r>
              <a:rPr lang="da-DK" dirty="0"/>
              <a:t>Sub-arrayet A[j…n] er kortene som stadig ligger på bordet, i sin </a:t>
            </a:r>
            <a:r>
              <a:rPr lang="da-DK" i="1" dirty="0"/>
              <a:t>oprindelige konfiguration</a:t>
            </a:r>
          </a:p>
          <a:p>
            <a:r>
              <a:rPr lang="da-DK" dirty="0"/>
              <a:t>Elementerne A[1..j-1] er faktisk de samme som </a:t>
            </a:r>
            <a:r>
              <a:rPr lang="da-DK" b="1" dirty="0"/>
              <a:t>altid</a:t>
            </a:r>
            <a:r>
              <a:rPr lang="da-DK" dirty="0"/>
              <a:t> har været på plads 1..j-1, men nu </a:t>
            </a:r>
            <a:r>
              <a:rPr lang="da-DK" b="1" dirty="0"/>
              <a:t>sorterede</a:t>
            </a:r>
            <a:endParaRPr lang="da-DK" dirty="0"/>
          </a:p>
        </p:txBody>
      </p:sp>
      <p:pic>
        <p:nvPicPr>
          <p:cNvPr id="10" name="Picture 9"/>
          <p:cNvPicPr>
            <a:picLocks noChangeAspect="1"/>
          </p:cNvPicPr>
          <p:nvPr/>
        </p:nvPicPr>
        <p:blipFill>
          <a:blip r:embed="rId2"/>
          <a:stretch>
            <a:fillRect/>
          </a:stretch>
        </p:blipFill>
        <p:spPr>
          <a:xfrm>
            <a:off x="5986914" y="820387"/>
            <a:ext cx="6366561" cy="3575740"/>
          </a:xfrm>
          <a:prstGeom prst="rect">
            <a:avLst/>
          </a:prstGeom>
        </p:spPr>
      </p:pic>
    </p:spTree>
    <p:extLst>
      <p:ext uri="{BB962C8B-B14F-4D97-AF65-F5344CB8AC3E}">
        <p14:creationId xmlns:p14="http://schemas.microsoft.com/office/powerpoint/2010/main" val="4053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11</a:t>
            </a:fld>
            <a:endParaRPr lang="en-US" dirty="0"/>
          </a:p>
        </p:txBody>
      </p:sp>
      <p:sp>
        <p:nvSpPr>
          <p:cNvPr id="3" name="Title 2"/>
          <p:cNvSpPr>
            <a:spLocks noGrp="1"/>
          </p:cNvSpPr>
          <p:nvPr>
            <p:ph type="title"/>
          </p:nvPr>
        </p:nvSpPr>
        <p:spPr/>
        <p:txBody>
          <a:bodyPr/>
          <a:lstStyle/>
          <a:p>
            <a:r>
              <a:rPr lang="da-DK" dirty="0"/>
              <a:t>Loop Invariants</a:t>
            </a:r>
          </a:p>
        </p:txBody>
      </p:sp>
      <p:sp>
        <p:nvSpPr>
          <p:cNvPr id="4" name="Text Placeholder 3"/>
          <p:cNvSpPr>
            <a:spLocks noGrp="1"/>
          </p:cNvSpPr>
          <p:nvPr>
            <p:ph type="body" sz="quarter" idx="12"/>
          </p:nvPr>
        </p:nvSpPr>
        <p:spPr>
          <a:xfrm>
            <a:off x="587374" y="2065337"/>
            <a:ext cx="5254625" cy="3703696"/>
          </a:xfrm>
        </p:spPr>
        <p:txBody>
          <a:bodyPr>
            <a:noAutofit/>
          </a:bodyPr>
          <a:lstStyle/>
          <a:p>
            <a:r>
              <a:rPr lang="da-DK" sz="2000" dirty="0"/>
              <a:t>Bruges for at forstå hvorfor en algoritme er korrekt / bevise at den er det</a:t>
            </a:r>
          </a:p>
          <a:p>
            <a:r>
              <a:rPr lang="da-DK" sz="2000" dirty="0"/>
              <a:t>Vi må bevise </a:t>
            </a:r>
            <a:r>
              <a:rPr lang="da-DK" sz="2000" b="1" dirty="0"/>
              <a:t>tre</a:t>
            </a:r>
            <a:r>
              <a:rPr lang="da-DK" sz="2000" dirty="0"/>
              <a:t> ting om en loop invariant</a:t>
            </a:r>
          </a:p>
          <a:p>
            <a:pPr lvl="1"/>
            <a:r>
              <a:rPr lang="da-DK" sz="1800" b="1" dirty="0" err="1"/>
              <a:t>Initialisering</a:t>
            </a:r>
            <a:r>
              <a:rPr lang="da-DK" sz="1800" dirty="0"/>
              <a:t> – den holder inden løkken begynder</a:t>
            </a:r>
          </a:p>
          <a:p>
            <a:pPr lvl="1"/>
            <a:r>
              <a:rPr lang="da-DK" sz="1800" b="1" dirty="0"/>
              <a:t>Maintenance</a:t>
            </a:r>
            <a:r>
              <a:rPr lang="da-DK" sz="1800" dirty="0"/>
              <a:t> – den holder stadigvæk inden hver iteration af løkken</a:t>
            </a:r>
          </a:p>
          <a:p>
            <a:pPr lvl="1"/>
            <a:r>
              <a:rPr lang="da-DK" sz="1800" b="1" dirty="0" err="1"/>
              <a:t>Termination</a:t>
            </a:r>
            <a:r>
              <a:rPr lang="da-DK" sz="1800" dirty="0"/>
              <a:t> – når løkken er færdig, giver invarianten en </a:t>
            </a:r>
            <a:r>
              <a:rPr lang="da-DK" sz="1800" i="1" dirty="0"/>
              <a:t>nyttig egenskab</a:t>
            </a:r>
            <a:r>
              <a:rPr lang="da-DK" sz="1800" dirty="0"/>
              <a:t> som viser at algoritmen er korrekt</a:t>
            </a:r>
          </a:p>
        </p:txBody>
      </p:sp>
      <p:pic>
        <p:nvPicPr>
          <p:cNvPr id="2050" name="Picture 2" descr="Matthew Mc Conaughey Alright GIF - MatthewMcConaughey Alright Three GIF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88529" y="2325595"/>
            <a:ext cx="5722826" cy="318318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6F8F73FA-3BEE-3DAE-B65E-751AD830D093}"/>
              </a:ext>
            </a:extLst>
          </p:cNvPr>
          <p:cNvSpPr txBox="1">
            <a:spLocks/>
          </p:cNvSpPr>
          <p:nvPr/>
        </p:nvSpPr>
        <p:spPr>
          <a:xfrm>
            <a:off x="6188528" y="2762251"/>
            <a:ext cx="5856363" cy="20097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400" b="1" dirty="0"/>
              <a:t>Loop Invariant</a:t>
            </a:r>
          </a:p>
          <a:p>
            <a:pPr marL="0" indent="0" algn="ctr">
              <a:buNone/>
            </a:pPr>
            <a:r>
              <a:rPr lang="da-DK" dirty="0"/>
              <a:t>Ved begyndelsen af hver iteration i for-løkken, </a:t>
            </a:r>
            <a:br>
              <a:rPr lang="da-DK" dirty="0"/>
            </a:br>
            <a:r>
              <a:rPr lang="da-DK" dirty="0"/>
              <a:t>består sub-arrayet </a:t>
            </a:r>
            <a:r>
              <a:rPr lang="da-DK" b="1" dirty="0"/>
              <a:t>A[1…j-1] </a:t>
            </a:r>
            <a:r>
              <a:rPr lang="da-DK" dirty="0"/>
              <a:t>af de samme elementer som </a:t>
            </a:r>
            <a:r>
              <a:rPr lang="da-DK" b="1" dirty="0"/>
              <a:t>oprindeligt</a:t>
            </a:r>
            <a:r>
              <a:rPr lang="da-DK" dirty="0"/>
              <a:t> er i </a:t>
            </a:r>
            <a:r>
              <a:rPr lang="da-DK" b="1" dirty="0"/>
              <a:t>A[1…j-1]</a:t>
            </a:r>
            <a:r>
              <a:rPr lang="da-DK" dirty="0"/>
              <a:t>, men i </a:t>
            </a:r>
            <a:r>
              <a:rPr lang="da-DK" b="1" i="1" dirty="0"/>
              <a:t>sorteret</a:t>
            </a:r>
            <a:r>
              <a:rPr lang="da-DK" dirty="0"/>
              <a:t> rækkefølge</a:t>
            </a:r>
          </a:p>
        </p:txBody>
      </p:sp>
      <p:sp>
        <p:nvSpPr>
          <p:cNvPr id="7" name="Text Placeholder 3">
            <a:extLst>
              <a:ext uri="{FF2B5EF4-FFF2-40B4-BE49-F238E27FC236}">
                <a16:creationId xmlns:a16="http://schemas.microsoft.com/office/drawing/2014/main" id="{5CA358F5-3B54-CF68-41A5-F91AA61BBFC4}"/>
              </a:ext>
            </a:extLst>
          </p:cNvPr>
          <p:cNvSpPr txBox="1">
            <a:spLocks/>
          </p:cNvSpPr>
          <p:nvPr/>
        </p:nvSpPr>
        <p:spPr>
          <a:xfrm rot="20901383">
            <a:off x="2044909" y="1941590"/>
            <a:ext cx="7089962" cy="54292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400" b="1" dirty="0"/>
              <a:t>Spørgsmål 0: Er dette en nyttig Loop Invariant?</a:t>
            </a:r>
            <a:endParaRPr lang="da-DK" dirty="0"/>
          </a:p>
        </p:txBody>
      </p:sp>
    </p:spTree>
    <p:extLst>
      <p:ext uri="{BB962C8B-B14F-4D97-AF65-F5344CB8AC3E}">
        <p14:creationId xmlns:p14="http://schemas.microsoft.com/office/powerpoint/2010/main" val="281590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12</a:t>
            </a:fld>
            <a:endParaRPr lang="en-US" dirty="0"/>
          </a:p>
        </p:txBody>
      </p:sp>
      <p:sp>
        <p:nvSpPr>
          <p:cNvPr id="3" name="Title 2"/>
          <p:cNvSpPr>
            <a:spLocks noGrp="1"/>
          </p:cNvSpPr>
          <p:nvPr>
            <p:ph type="title"/>
          </p:nvPr>
        </p:nvSpPr>
        <p:spPr/>
        <p:txBody>
          <a:bodyPr/>
          <a:lstStyle/>
          <a:p>
            <a:r>
              <a:rPr lang="da-DK" dirty="0" err="1"/>
              <a:t>Insertion</a:t>
            </a:r>
            <a:r>
              <a:rPr lang="da-DK" dirty="0"/>
              <a:t> Sort: </a:t>
            </a:r>
            <a:r>
              <a:rPr lang="da-DK" dirty="0" err="1"/>
              <a:t>Initialisering</a:t>
            </a:r>
            <a:endParaRPr lang="da-DK" dirty="0"/>
          </a:p>
        </p:txBody>
      </p:sp>
      <p:sp>
        <p:nvSpPr>
          <p:cNvPr id="4" name="Text Placeholder 3"/>
          <p:cNvSpPr>
            <a:spLocks noGrp="1"/>
          </p:cNvSpPr>
          <p:nvPr>
            <p:ph type="body" sz="quarter" idx="12"/>
          </p:nvPr>
        </p:nvSpPr>
        <p:spPr>
          <a:xfrm>
            <a:off x="587375" y="2065337"/>
            <a:ext cx="5881158" cy="3703696"/>
          </a:xfrm>
        </p:spPr>
        <p:txBody>
          <a:bodyPr>
            <a:normAutofit/>
          </a:bodyPr>
          <a:lstStyle/>
          <a:p>
            <a:r>
              <a:rPr lang="da-DK" sz="2000" dirty="0"/>
              <a:t>Vi skal vise at loop-invarianten holder </a:t>
            </a:r>
            <a:br>
              <a:rPr lang="da-DK" sz="2000" dirty="0"/>
            </a:br>
            <a:r>
              <a:rPr lang="da-DK" sz="2000" dirty="0"/>
              <a:t>før den første </a:t>
            </a:r>
            <a:r>
              <a:rPr lang="da-DK" sz="2000" dirty="0" err="1"/>
              <a:t>iterationen</a:t>
            </a:r>
            <a:endParaRPr lang="da-DK" sz="2000" dirty="0"/>
          </a:p>
          <a:p>
            <a:pPr lvl="1"/>
            <a:r>
              <a:rPr lang="da-DK" sz="1800" dirty="0"/>
              <a:t>Før den første </a:t>
            </a:r>
            <a:r>
              <a:rPr lang="da-DK" sz="1800" dirty="0" err="1"/>
              <a:t>iterationen</a:t>
            </a:r>
            <a:r>
              <a:rPr lang="da-DK" sz="1800" dirty="0"/>
              <a:t> er j = 2</a:t>
            </a:r>
          </a:p>
          <a:p>
            <a:pPr lvl="1"/>
            <a:r>
              <a:rPr lang="da-DK" sz="1800" dirty="0"/>
              <a:t>A[1..j-1] indeholder altså kun elementet A[1]</a:t>
            </a:r>
          </a:p>
          <a:p>
            <a:pPr lvl="1"/>
            <a:r>
              <a:rPr lang="da-DK" sz="1800" dirty="0"/>
              <a:t>Dette elementet er det samme som i A[1]</a:t>
            </a:r>
          </a:p>
          <a:p>
            <a:pPr lvl="1"/>
            <a:r>
              <a:rPr lang="da-DK" sz="1800" dirty="0"/>
              <a:t>Et array med 1 element er sorteret</a:t>
            </a:r>
          </a:p>
        </p:txBody>
      </p:sp>
      <p:sp>
        <p:nvSpPr>
          <p:cNvPr id="6" name="Text Placeholder 3"/>
          <p:cNvSpPr txBox="1">
            <a:spLocks/>
          </p:cNvSpPr>
          <p:nvPr/>
        </p:nvSpPr>
        <p:spPr>
          <a:xfrm>
            <a:off x="1908097" y="4572000"/>
            <a:ext cx="8336570" cy="17335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fontScale="85000" lnSpcReduction="200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3200" b="1" dirty="0"/>
              <a:t>Loop Invariant</a:t>
            </a:r>
          </a:p>
          <a:p>
            <a:pPr marL="0" indent="0" algn="ctr">
              <a:buNone/>
            </a:pPr>
            <a:r>
              <a:rPr lang="da-DK" sz="2800" dirty="0"/>
              <a:t>Ved begyndelsen af hver iteration i for-løkken, </a:t>
            </a:r>
            <a:br>
              <a:rPr lang="da-DK" sz="2800" dirty="0"/>
            </a:br>
            <a:r>
              <a:rPr lang="da-DK" sz="2800" dirty="0"/>
              <a:t>består sub-arrayet </a:t>
            </a:r>
            <a:r>
              <a:rPr lang="da-DK" sz="2800" b="1" dirty="0"/>
              <a:t>A[1…j-1] </a:t>
            </a:r>
            <a:r>
              <a:rPr lang="da-DK" sz="2800" dirty="0"/>
              <a:t>af de samme elementer som </a:t>
            </a:r>
            <a:r>
              <a:rPr lang="da-DK" sz="2800" b="1" dirty="0"/>
              <a:t>oprindeligt</a:t>
            </a:r>
            <a:r>
              <a:rPr lang="da-DK" sz="2800" dirty="0"/>
              <a:t> er i </a:t>
            </a:r>
            <a:r>
              <a:rPr lang="da-DK" sz="2800" b="1" dirty="0"/>
              <a:t>A[1…j-1], </a:t>
            </a:r>
            <a:r>
              <a:rPr lang="da-DK" sz="2800" dirty="0"/>
              <a:t>men i </a:t>
            </a:r>
            <a:r>
              <a:rPr lang="da-DK" sz="2800" b="1" i="1" dirty="0"/>
              <a:t>sorteret</a:t>
            </a:r>
            <a:r>
              <a:rPr lang="da-DK" sz="2800" dirty="0"/>
              <a:t> rækkefølge</a:t>
            </a:r>
          </a:p>
        </p:txBody>
      </p:sp>
      <p:grpSp>
        <p:nvGrpSpPr>
          <p:cNvPr id="8" name="Group 7"/>
          <p:cNvGrpSpPr/>
          <p:nvPr/>
        </p:nvGrpSpPr>
        <p:grpSpPr>
          <a:xfrm>
            <a:off x="5695949" y="1343904"/>
            <a:ext cx="6431611" cy="3007435"/>
            <a:chOff x="1900784" y="2330128"/>
            <a:chExt cx="7590330" cy="3737202"/>
          </a:xfrm>
        </p:grpSpPr>
        <p:pic>
          <p:nvPicPr>
            <p:cNvPr id="9" name="Picture 8"/>
            <p:cNvPicPr>
              <a:picLocks noChangeAspect="1"/>
            </p:cNvPicPr>
            <p:nvPr/>
          </p:nvPicPr>
          <p:blipFill>
            <a:blip r:embed="rId4"/>
            <a:stretch>
              <a:fillRect/>
            </a:stretch>
          </p:blipFill>
          <p:spPr>
            <a:xfrm>
              <a:off x="1900784" y="2330128"/>
              <a:ext cx="7590330" cy="3737202"/>
            </a:xfrm>
            <a:prstGeom prst="rect">
              <a:avLst/>
            </a:prstGeom>
          </p:spPr>
        </p:pic>
        <p:sp>
          <p:nvSpPr>
            <p:cNvPr id="10" name="Rectangle 9"/>
            <p:cNvSpPr/>
            <p:nvPr/>
          </p:nvSpPr>
          <p:spPr>
            <a:xfrm>
              <a:off x="5475433" y="2330128"/>
              <a:ext cx="3096126" cy="156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182242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13</a:t>
            </a:fld>
            <a:endParaRPr lang="en-US" dirty="0"/>
          </a:p>
        </p:txBody>
      </p:sp>
      <p:sp>
        <p:nvSpPr>
          <p:cNvPr id="3" name="Title 2"/>
          <p:cNvSpPr>
            <a:spLocks noGrp="1"/>
          </p:cNvSpPr>
          <p:nvPr>
            <p:ph type="title"/>
          </p:nvPr>
        </p:nvSpPr>
        <p:spPr/>
        <p:txBody>
          <a:bodyPr/>
          <a:lstStyle/>
          <a:p>
            <a:r>
              <a:rPr lang="da-DK" dirty="0" err="1"/>
              <a:t>Insertion</a:t>
            </a:r>
            <a:r>
              <a:rPr lang="da-DK" dirty="0"/>
              <a:t> Sort: Maintenance</a:t>
            </a:r>
          </a:p>
        </p:txBody>
      </p:sp>
      <p:sp>
        <p:nvSpPr>
          <p:cNvPr id="4" name="Text Placeholder 3"/>
          <p:cNvSpPr>
            <a:spLocks noGrp="1"/>
          </p:cNvSpPr>
          <p:nvPr>
            <p:ph type="body" sz="quarter" idx="12"/>
          </p:nvPr>
        </p:nvSpPr>
        <p:spPr>
          <a:xfrm>
            <a:off x="587375" y="1952625"/>
            <a:ext cx="10752512" cy="3816408"/>
          </a:xfrm>
        </p:spPr>
        <p:txBody>
          <a:bodyPr>
            <a:normAutofit/>
          </a:bodyPr>
          <a:lstStyle/>
          <a:p>
            <a:r>
              <a:rPr lang="da-DK" sz="2400" dirty="0"/>
              <a:t>Vi skal vise at loop-invarianten opretholdes efter hver </a:t>
            </a:r>
            <a:r>
              <a:rPr lang="da-DK" sz="2400" dirty="0" err="1"/>
              <a:t>iteration</a:t>
            </a:r>
            <a:r>
              <a:rPr lang="da-DK" sz="2400" dirty="0"/>
              <a:t> af løkken</a:t>
            </a:r>
          </a:p>
          <a:p>
            <a:pPr lvl="1"/>
            <a:r>
              <a:rPr lang="da-DK" sz="2000" dirty="0" err="1"/>
              <a:t>While</a:t>
            </a:r>
            <a:r>
              <a:rPr lang="da-DK" sz="2000" dirty="0"/>
              <a:t>-løkken flytter </a:t>
            </a:r>
            <a:r>
              <a:rPr lang="da-DK" sz="2000" b="1" dirty="0" err="1"/>
              <a:t>ett</a:t>
            </a:r>
            <a:r>
              <a:rPr lang="da-DK" sz="2000" dirty="0"/>
              <a:t> element fra A[j] til elementets korrekte plads i A[1…j]</a:t>
            </a:r>
          </a:p>
          <a:p>
            <a:pPr lvl="1"/>
            <a:r>
              <a:rPr lang="da-DK" sz="2000" dirty="0"/>
              <a:t>Når dette sker, indeholder sub-arrayet de </a:t>
            </a:r>
            <a:r>
              <a:rPr lang="da-DK" sz="2000" b="1" dirty="0"/>
              <a:t>oprindelige elementer </a:t>
            </a:r>
            <a:r>
              <a:rPr lang="da-DK" sz="2000" dirty="0"/>
              <a:t>fra A[1…j]</a:t>
            </a:r>
          </a:p>
          <a:p>
            <a:pPr lvl="1"/>
            <a:r>
              <a:rPr lang="da-DK" sz="2000" dirty="0"/>
              <a:t>Når dette sker, er sub-arrayet A[1…j] </a:t>
            </a:r>
            <a:r>
              <a:rPr lang="da-DK" sz="2000" b="1" dirty="0"/>
              <a:t>sorteret</a:t>
            </a:r>
            <a:endParaRPr lang="da-DK" sz="2000" dirty="0"/>
          </a:p>
          <a:p>
            <a:pPr lvl="1"/>
            <a:r>
              <a:rPr lang="da-DK" sz="2000" dirty="0"/>
              <a:t>Når j </a:t>
            </a:r>
            <a:r>
              <a:rPr lang="da-DK" sz="2000" dirty="0" err="1"/>
              <a:t>inkrementeres</a:t>
            </a:r>
            <a:r>
              <a:rPr lang="da-DK" sz="2000" dirty="0"/>
              <a:t>, opretholdes loop-invarianten</a:t>
            </a:r>
          </a:p>
        </p:txBody>
      </p:sp>
      <p:pic>
        <p:nvPicPr>
          <p:cNvPr id="10" name="Picture 4" descr="Image result for insertion sort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95752" y="3765572"/>
            <a:ext cx="2593050" cy="2593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E4640B69-59E6-6939-728F-07F5AFCE3B5B}"/>
              </a:ext>
            </a:extLst>
          </p:cNvPr>
          <p:cNvSpPr txBox="1">
            <a:spLocks/>
          </p:cNvSpPr>
          <p:nvPr/>
        </p:nvSpPr>
        <p:spPr>
          <a:xfrm>
            <a:off x="1908097" y="4572000"/>
            <a:ext cx="8336570" cy="17335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fontScale="85000" lnSpcReduction="200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3200" b="1" dirty="0"/>
              <a:t>Loop Invariant</a:t>
            </a:r>
          </a:p>
          <a:p>
            <a:pPr marL="0" indent="0" algn="ctr">
              <a:buNone/>
            </a:pPr>
            <a:r>
              <a:rPr lang="da-DK" sz="2800" dirty="0"/>
              <a:t>Ved begyndelsen af hver iteration i for-løkken, </a:t>
            </a:r>
            <a:br>
              <a:rPr lang="da-DK" sz="2800" dirty="0"/>
            </a:br>
            <a:r>
              <a:rPr lang="da-DK" sz="2800" dirty="0"/>
              <a:t>består sub-arrayet </a:t>
            </a:r>
            <a:r>
              <a:rPr lang="da-DK" sz="2800" b="1" dirty="0"/>
              <a:t>A[1…j-1] </a:t>
            </a:r>
            <a:r>
              <a:rPr lang="da-DK" sz="2800" dirty="0"/>
              <a:t>af de samme elementer som </a:t>
            </a:r>
            <a:r>
              <a:rPr lang="da-DK" sz="2800" b="1" dirty="0"/>
              <a:t>oprindeligt</a:t>
            </a:r>
            <a:r>
              <a:rPr lang="da-DK" sz="2800" dirty="0"/>
              <a:t> er i </a:t>
            </a:r>
            <a:r>
              <a:rPr lang="da-DK" sz="2800" b="1" dirty="0"/>
              <a:t>A[1…j-1], </a:t>
            </a:r>
            <a:r>
              <a:rPr lang="da-DK" sz="2800" dirty="0"/>
              <a:t>men i </a:t>
            </a:r>
            <a:r>
              <a:rPr lang="da-DK" sz="2800" b="1" i="1" dirty="0"/>
              <a:t>sorteret</a:t>
            </a:r>
            <a:r>
              <a:rPr lang="da-DK" sz="2800" dirty="0"/>
              <a:t> rækkefølge</a:t>
            </a:r>
          </a:p>
        </p:txBody>
      </p:sp>
    </p:spTree>
    <p:extLst>
      <p:ext uri="{BB962C8B-B14F-4D97-AF65-F5344CB8AC3E}">
        <p14:creationId xmlns:p14="http://schemas.microsoft.com/office/powerpoint/2010/main" val="58674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14</a:t>
            </a:fld>
            <a:endParaRPr lang="en-US" dirty="0"/>
          </a:p>
        </p:txBody>
      </p:sp>
      <p:sp>
        <p:nvSpPr>
          <p:cNvPr id="3" name="Title 2"/>
          <p:cNvSpPr>
            <a:spLocks noGrp="1"/>
          </p:cNvSpPr>
          <p:nvPr>
            <p:ph type="title"/>
          </p:nvPr>
        </p:nvSpPr>
        <p:spPr/>
        <p:txBody>
          <a:bodyPr/>
          <a:lstStyle/>
          <a:p>
            <a:r>
              <a:rPr lang="da-DK" dirty="0" err="1"/>
              <a:t>Insertion</a:t>
            </a:r>
            <a:r>
              <a:rPr lang="da-DK" dirty="0"/>
              <a:t> Sort: </a:t>
            </a:r>
            <a:r>
              <a:rPr lang="da-DK" dirty="0" err="1"/>
              <a:t>Termination</a:t>
            </a:r>
            <a:endParaRPr lang="da-DK" dirty="0"/>
          </a:p>
        </p:txBody>
      </p:sp>
      <p:sp>
        <p:nvSpPr>
          <p:cNvPr id="4" name="Text Placeholder 3"/>
          <p:cNvSpPr>
            <a:spLocks noGrp="1"/>
          </p:cNvSpPr>
          <p:nvPr>
            <p:ph type="body" sz="quarter" idx="12"/>
          </p:nvPr>
        </p:nvSpPr>
        <p:spPr/>
        <p:txBody>
          <a:bodyPr>
            <a:normAutofit/>
          </a:bodyPr>
          <a:lstStyle/>
          <a:p>
            <a:r>
              <a:rPr lang="da-DK" sz="1800" dirty="0"/>
              <a:t>Vi skal vise at loop-invarianten giver en nyttig egenskab der løser problemet når løkken er færdig</a:t>
            </a:r>
          </a:p>
          <a:p>
            <a:r>
              <a:rPr lang="da-DK" sz="1800" dirty="0"/>
              <a:t>For-løkken </a:t>
            </a:r>
            <a:r>
              <a:rPr lang="da-DK" sz="1800" dirty="0" err="1"/>
              <a:t>terminerer</a:t>
            </a:r>
            <a:r>
              <a:rPr lang="da-DK" sz="1800" dirty="0"/>
              <a:t> når vores </a:t>
            </a:r>
            <a:r>
              <a:rPr lang="da-DK" sz="1800" dirty="0" err="1"/>
              <a:t>index</a:t>
            </a:r>
            <a:r>
              <a:rPr lang="da-DK" sz="1800" dirty="0"/>
              <a:t> j &gt; </a:t>
            </a:r>
            <a:r>
              <a:rPr lang="da-DK" sz="1800" dirty="0" err="1"/>
              <a:t>A.length</a:t>
            </a:r>
            <a:r>
              <a:rPr lang="da-DK" sz="1800" dirty="0"/>
              <a:t>, dvs. </a:t>
            </a:r>
            <a:r>
              <a:rPr lang="da-DK" sz="1800" b="1" dirty="0"/>
              <a:t>j = n+1</a:t>
            </a:r>
          </a:p>
          <a:p>
            <a:r>
              <a:rPr lang="da-DK" sz="1800" dirty="0"/>
              <a:t>Vi indsætter </a:t>
            </a:r>
            <a:r>
              <a:rPr lang="da-DK" sz="1800" b="1" dirty="0"/>
              <a:t>n+1</a:t>
            </a:r>
            <a:r>
              <a:rPr lang="da-DK" sz="1800" dirty="0"/>
              <a:t> i invarianten som j, og forenkler </a:t>
            </a:r>
            <a:r>
              <a:rPr lang="da-DK" sz="1800" b="1" dirty="0"/>
              <a:t>”n+1-1</a:t>
            </a:r>
            <a:r>
              <a:rPr lang="da-DK" sz="1800" dirty="0"/>
              <a:t>” til ”</a:t>
            </a:r>
            <a:r>
              <a:rPr lang="da-DK" sz="1800" b="1" dirty="0"/>
              <a:t>n</a:t>
            </a:r>
            <a:r>
              <a:rPr lang="da-DK" sz="1800" dirty="0"/>
              <a:t>”. </a:t>
            </a:r>
          </a:p>
          <a:p>
            <a:r>
              <a:rPr lang="da-DK" sz="1800" dirty="0"/>
              <a:t>Altså får vi at </a:t>
            </a:r>
            <a:r>
              <a:rPr lang="da-DK" sz="1800" b="1" dirty="0"/>
              <a:t>A[1…n] </a:t>
            </a:r>
            <a:r>
              <a:rPr lang="da-DK" sz="1800" dirty="0"/>
              <a:t>består af de samme elementer som oprindeligt, men i sorteret rækkefølge</a:t>
            </a:r>
          </a:p>
          <a:p>
            <a:r>
              <a:rPr lang="da-DK" sz="1800" dirty="0"/>
              <a:t>Eftersom </a:t>
            </a:r>
            <a:r>
              <a:rPr lang="da-DK" sz="1800" b="1" dirty="0"/>
              <a:t>A[1…n]</a:t>
            </a:r>
            <a:r>
              <a:rPr lang="da-DK" sz="1800" dirty="0"/>
              <a:t> er hele arrayet, kan vi konkludere at A er sorteret. Algoritmen er altså </a:t>
            </a:r>
            <a:r>
              <a:rPr lang="da-DK" sz="1800" b="1" dirty="0"/>
              <a:t>korrekt</a:t>
            </a:r>
            <a:r>
              <a:rPr lang="da-DK" sz="1800" dirty="0"/>
              <a:t>.</a:t>
            </a:r>
          </a:p>
        </p:txBody>
      </p:sp>
      <p:sp>
        <p:nvSpPr>
          <p:cNvPr id="7" name="Text Placeholder 3">
            <a:extLst>
              <a:ext uri="{FF2B5EF4-FFF2-40B4-BE49-F238E27FC236}">
                <a16:creationId xmlns:a16="http://schemas.microsoft.com/office/drawing/2014/main" id="{64EA1793-13A9-5AC6-4E2B-668FC4C3EA27}"/>
              </a:ext>
            </a:extLst>
          </p:cNvPr>
          <p:cNvSpPr txBox="1">
            <a:spLocks/>
          </p:cNvSpPr>
          <p:nvPr/>
        </p:nvSpPr>
        <p:spPr>
          <a:xfrm>
            <a:off x="1908097" y="4572000"/>
            <a:ext cx="8336570" cy="17335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fontScale="85000" lnSpcReduction="200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3200" b="1" dirty="0"/>
              <a:t>Loop Invariant</a:t>
            </a:r>
          </a:p>
          <a:p>
            <a:pPr marL="0" indent="0" algn="ctr">
              <a:buNone/>
            </a:pPr>
            <a:r>
              <a:rPr lang="da-DK" sz="2800" dirty="0"/>
              <a:t>Ved begyndelsen af hver iteration i for-løkken, </a:t>
            </a:r>
            <a:br>
              <a:rPr lang="da-DK" sz="2800" dirty="0"/>
            </a:br>
            <a:r>
              <a:rPr lang="da-DK" sz="2800" dirty="0"/>
              <a:t>består sub-arrayet </a:t>
            </a:r>
            <a:r>
              <a:rPr lang="da-DK" sz="2800" b="1" dirty="0"/>
              <a:t>A[1…j-1] </a:t>
            </a:r>
            <a:r>
              <a:rPr lang="da-DK" sz="2800" dirty="0"/>
              <a:t>af de samme elementer som </a:t>
            </a:r>
            <a:r>
              <a:rPr lang="da-DK" sz="2800" b="1" dirty="0"/>
              <a:t>oprindeligt</a:t>
            </a:r>
            <a:r>
              <a:rPr lang="da-DK" sz="2800" dirty="0"/>
              <a:t> er i </a:t>
            </a:r>
            <a:r>
              <a:rPr lang="da-DK" sz="2800" b="1" dirty="0"/>
              <a:t>A[1…j-1], </a:t>
            </a:r>
            <a:r>
              <a:rPr lang="da-DK" sz="2800" dirty="0"/>
              <a:t>men i </a:t>
            </a:r>
            <a:r>
              <a:rPr lang="da-DK" sz="2800" b="1" i="1" dirty="0"/>
              <a:t>sorteret</a:t>
            </a:r>
            <a:r>
              <a:rPr lang="da-DK" sz="2800" dirty="0"/>
              <a:t> rækkefølge</a:t>
            </a:r>
          </a:p>
        </p:txBody>
      </p:sp>
    </p:spTree>
    <p:extLst>
      <p:ext uri="{BB962C8B-B14F-4D97-AF65-F5344CB8AC3E}">
        <p14:creationId xmlns:p14="http://schemas.microsoft.com/office/powerpoint/2010/main" val="63626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15</a:t>
            </a:fld>
            <a:endParaRPr lang="en-US" dirty="0"/>
          </a:p>
        </p:txBody>
      </p:sp>
      <p:sp>
        <p:nvSpPr>
          <p:cNvPr id="3" name="Title 2"/>
          <p:cNvSpPr>
            <a:spLocks noGrp="1"/>
          </p:cNvSpPr>
          <p:nvPr>
            <p:ph type="title"/>
          </p:nvPr>
        </p:nvSpPr>
        <p:spPr/>
        <p:txBody>
          <a:bodyPr/>
          <a:lstStyle/>
          <a:p>
            <a:r>
              <a:rPr lang="da-DK" dirty="0"/>
              <a:t>Runtime Analysis</a:t>
            </a:r>
          </a:p>
        </p:txBody>
      </p:sp>
      <p:pic>
        <p:nvPicPr>
          <p:cNvPr id="5" name="Picture 4"/>
          <p:cNvPicPr>
            <a:picLocks noChangeAspect="1"/>
          </p:cNvPicPr>
          <p:nvPr/>
        </p:nvPicPr>
        <p:blipFill>
          <a:blip r:embed="rId2"/>
          <a:stretch>
            <a:fillRect/>
          </a:stretch>
        </p:blipFill>
        <p:spPr>
          <a:xfrm>
            <a:off x="1111234" y="2132388"/>
            <a:ext cx="9704793" cy="4527550"/>
          </a:xfrm>
          <a:prstGeom prst="rect">
            <a:avLst/>
          </a:prstGeom>
        </p:spPr>
      </p:pic>
      <p:sp>
        <p:nvSpPr>
          <p:cNvPr id="4" name="Text Placeholder 3"/>
          <p:cNvSpPr>
            <a:spLocks noGrp="1"/>
          </p:cNvSpPr>
          <p:nvPr>
            <p:ph type="body" sz="quarter" idx="12"/>
          </p:nvPr>
        </p:nvSpPr>
        <p:spPr>
          <a:xfrm>
            <a:off x="587375" y="1292828"/>
            <a:ext cx="10752512" cy="1037092"/>
          </a:xfrm>
        </p:spPr>
        <p:txBody>
          <a:bodyPr/>
          <a:lstStyle/>
          <a:p>
            <a:r>
              <a:rPr lang="da-DK" dirty="0"/>
              <a:t>For hver j = 2, 3, …n, lar vi </a:t>
            </a:r>
            <a:r>
              <a:rPr lang="da-DK" b="1" dirty="0"/>
              <a:t>t</a:t>
            </a:r>
            <a:r>
              <a:rPr lang="da-DK" b="1" baseline="-25000" dirty="0"/>
              <a:t>j</a:t>
            </a:r>
            <a:r>
              <a:rPr lang="da-DK" dirty="0"/>
              <a:t> være antallet gange </a:t>
            </a:r>
            <a:r>
              <a:rPr lang="da-DK" dirty="0" err="1"/>
              <a:t>while</a:t>
            </a:r>
            <a:r>
              <a:rPr lang="da-DK" dirty="0"/>
              <a:t>-løkkens test på linje 5 køres for den værdi af </a:t>
            </a:r>
            <a:r>
              <a:rPr lang="da-DK" b="1" dirty="0"/>
              <a:t>j</a:t>
            </a:r>
            <a:r>
              <a:rPr lang="da-DK" dirty="0"/>
              <a:t>.</a:t>
            </a:r>
          </a:p>
          <a:p>
            <a:r>
              <a:rPr lang="da-DK" dirty="0"/>
              <a:t>Noter at når en løkke </a:t>
            </a:r>
            <a:r>
              <a:rPr lang="da-DK" dirty="0" err="1"/>
              <a:t>terminerer</a:t>
            </a:r>
            <a:r>
              <a:rPr lang="da-DK" dirty="0"/>
              <a:t>, køres testen en gang mere end kroppen</a:t>
            </a:r>
          </a:p>
        </p:txBody>
      </p:sp>
      <p:sp>
        <p:nvSpPr>
          <p:cNvPr id="7" name="Rectangle 6"/>
          <p:cNvSpPr/>
          <p:nvPr/>
        </p:nvSpPr>
        <p:spPr>
          <a:xfrm>
            <a:off x="6776643" y="2132388"/>
            <a:ext cx="3059390" cy="3242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flipV="1">
            <a:off x="1111234" y="5527588"/>
            <a:ext cx="9824496" cy="1330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9700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16</a:t>
            </a:fld>
            <a:endParaRPr lang="en-US" dirty="0"/>
          </a:p>
        </p:txBody>
      </p:sp>
      <p:sp>
        <p:nvSpPr>
          <p:cNvPr id="3" name="Title 2"/>
          <p:cNvSpPr>
            <a:spLocks noGrp="1"/>
          </p:cNvSpPr>
          <p:nvPr>
            <p:ph type="title"/>
          </p:nvPr>
        </p:nvSpPr>
        <p:spPr/>
        <p:txBody>
          <a:bodyPr/>
          <a:lstStyle/>
          <a:p>
            <a:r>
              <a:rPr lang="da-DK" dirty="0"/>
              <a:t>Best Case Analysis</a:t>
            </a:r>
          </a:p>
        </p:txBody>
      </p:sp>
      <p:sp>
        <p:nvSpPr>
          <p:cNvPr id="4" name="Text Placeholder 3"/>
          <p:cNvSpPr>
            <a:spLocks noGrp="1"/>
          </p:cNvSpPr>
          <p:nvPr>
            <p:ph type="body" sz="quarter" idx="12"/>
          </p:nvPr>
        </p:nvSpPr>
        <p:spPr>
          <a:xfrm>
            <a:off x="587375" y="2065337"/>
            <a:ext cx="9520452" cy="1037092"/>
          </a:xfrm>
        </p:spPr>
        <p:txBody>
          <a:bodyPr/>
          <a:lstStyle/>
          <a:p>
            <a:r>
              <a:rPr lang="da-DK" dirty="0"/>
              <a:t>Best case er når </a:t>
            </a:r>
            <a:r>
              <a:rPr lang="da-DK" b="1" dirty="0"/>
              <a:t>t</a:t>
            </a:r>
            <a:r>
              <a:rPr lang="da-DK" b="1" baseline="-25000" dirty="0"/>
              <a:t>j</a:t>
            </a:r>
            <a:r>
              <a:rPr lang="da-DK" dirty="0"/>
              <a:t> er minimal for hvert j=2, 3, …, n. </a:t>
            </a:r>
          </a:p>
          <a:p>
            <a:r>
              <a:rPr lang="da-DK" dirty="0"/>
              <a:t>Det er altså når A allerede er sorteret, og </a:t>
            </a:r>
            <a:r>
              <a:rPr lang="da-DK" b="1" dirty="0"/>
              <a:t>t</a:t>
            </a:r>
            <a:r>
              <a:rPr lang="da-DK" b="1" baseline="-25000" dirty="0"/>
              <a:t>j</a:t>
            </a:r>
            <a:r>
              <a:rPr lang="da-DK" dirty="0"/>
              <a:t> = 1 for hver værdi af </a:t>
            </a:r>
            <a:r>
              <a:rPr lang="da-DK" b="1" dirty="0"/>
              <a:t>j</a:t>
            </a:r>
            <a:r>
              <a:rPr lang="da-DK" dirty="0"/>
              <a:t>.</a:t>
            </a:r>
          </a:p>
        </p:txBody>
      </p:sp>
      <p:grpSp>
        <p:nvGrpSpPr>
          <p:cNvPr id="13" name="Group 12"/>
          <p:cNvGrpSpPr/>
          <p:nvPr/>
        </p:nvGrpSpPr>
        <p:grpSpPr>
          <a:xfrm>
            <a:off x="2131795" y="2865554"/>
            <a:ext cx="7259340" cy="3522889"/>
            <a:chOff x="2131795" y="2865554"/>
            <a:chExt cx="7259340" cy="3522889"/>
          </a:xfrm>
        </p:grpSpPr>
        <p:grpSp>
          <p:nvGrpSpPr>
            <p:cNvPr id="9" name="Group 8"/>
            <p:cNvGrpSpPr/>
            <p:nvPr/>
          </p:nvGrpSpPr>
          <p:grpSpPr>
            <a:xfrm>
              <a:off x="2131795" y="2865554"/>
              <a:ext cx="7259340" cy="3522889"/>
              <a:chOff x="1900784" y="2330128"/>
              <a:chExt cx="7590330" cy="3737202"/>
            </a:xfrm>
          </p:grpSpPr>
          <p:pic>
            <p:nvPicPr>
              <p:cNvPr id="10" name="Picture 9"/>
              <p:cNvPicPr>
                <a:picLocks noChangeAspect="1"/>
              </p:cNvPicPr>
              <p:nvPr/>
            </p:nvPicPr>
            <p:blipFill>
              <a:blip r:embed="rId2"/>
              <a:stretch>
                <a:fillRect/>
              </a:stretch>
            </p:blipFill>
            <p:spPr>
              <a:xfrm>
                <a:off x="1900784" y="2330128"/>
                <a:ext cx="7590330" cy="3737202"/>
              </a:xfrm>
              <a:prstGeom prst="rect">
                <a:avLst/>
              </a:prstGeom>
            </p:spPr>
          </p:pic>
          <p:sp>
            <p:nvSpPr>
              <p:cNvPr id="11" name="Rectangle 10"/>
              <p:cNvSpPr/>
              <p:nvPr/>
            </p:nvSpPr>
            <p:spPr>
              <a:xfrm>
                <a:off x="5475433" y="2330128"/>
                <a:ext cx="3096126" cy="156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2" name="Rectangle 11"/>
            <p:cNvSpPr/>
            <p:nvPr/>
          </p:nvSpPr>
          <p:spPr>
            <a:xfrm>
              <a:off x="3027406" y="4941204"/>
              <a:ext cx="3620530" cy="9761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7" name="Text Placeholder 3"/>
          <p:cNvSpPr txBox="1">
            <a:spLocks/>
          </p:cNvSpPr>
          <p:nvPr/>
        </p:nvSpPr>
        <p:spPr>
          <a:xfrm>
            <a:off x="7841673" y="5015345"/>
            <a:ext cx="3602182" cy="110168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2400" dirty="0"/>
              <a:t>En </a:t>
            </a:r>
            <a:r>
              <a:rPr lang="da-DK" sz="2400" b="1" dirty="0"/>
              <a:t>lineær funktion </a:t>
            </a:r>
            <a:r>
              <a:rPr lang="da-DK" sz="2400" dirty="0"/>
              <a:t>af n</a:t>
            </a:r>
          </a:p>
          <a:p>
            <a:r>
              <a:rPr lang="da-DK" sz="2400" dirty="0"/>
              <a:t>Har formen </a:t>
            </a:r>
            <a:r>
              <a:rPr lang="da-DK" sz="2400" b="1" i="1" dirty="0"/>
              <a:t>an + b</a:t>
            </a:r>
          </a:p>
        </p:txBody>
      </p:sp>
      <p:sp>
        <p:nvSpPr>
          <p:cNvPr id="14" name="Text Placeholder 3">
            <a:extLst>
              <a:ext uri="{FF2B5EF4-FFF2-40B4-BE49-F238E27FC236}">
                <a16:creationId xmlns:a16="http://schemas.microsoft.com/office/drawing/2014/main" id="{CB552D90-AFD9-4BFD-8D1F-C4B914604D59}"/>
              </a:ext>
            </a:extLst>
          </p:cNvPr>
          <p:cNvSpPr txBox="1">
            <a:spLocks/>
          </p:cNvSpPr>
          <p:nvPr/>
        </p:nvSpPr>
        <p:spPr>
          <a:xfrm>
            <a:off x="6769081" y="2957199"/>
            <a:ext cx="4166474" cy="1101688"/>
          </a:xfrm>
          <a:prstGeom prst="rect">
            <a:avLst/>
          </a:prstGeom>
          <a:ln>
            <a:solidFill>
              <a:srgbClr val="DF6752"/>
            </a:solidFill>
          </a:ln>
        </p:spPr>
        <p:style>
          <a:lnRef idx="2">
            <a:schemeClr val="accent4">
              <a:shade val="50000"/>
            </a:schemeClr>
          </a:lnRef>
          <a:fillRef idx="1">
            <a:schemeClr val="accent4"/>
          </a:fillRef>
          <a:effectRef idx="0">
            <a:schemeClr val="accent4"/>
          </a:effectRef>
          <a:fontRef idx="minor">
            <a:schemeClr val="lt1"/>
          </a:fontRef>
        </p:style>
        <p:txBody>
          <a:bodyPr vert="horz" lIns="0" tIns="45720" rIns="0" bIns="45720" rtlCol="0">
            <a:normAutofit fontScale="92500" lnSpcReduction="200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400" b="1" i="1" dirty="0"/>
              <a:t>Hvor mange gange kører </a:t>
            </a:r>
            <a:r>
              <a:rPr lang="da-DK" sz="2400" b="1" i="1" dirty="0" err="1"/>
              <a:t>while</a:t>
            </a:r>
            <a:r>
              <a:rPr lang="da-DK" sz="2400" b="1" i="1" dirty="0"/>
              <a:t>-løkken gennemsnitligt i </a:t>
            </a:r>
            <a:r>
              <a:rPr lang="da-DK" sz="2400" b="1" i="1" dirty="0" err="1"/>
              <a:t>best</a:t>
            </a:r>
            <a:r>
              <a:rPr lang="da-DK" sz="2400" b="1" i="1" dirty="0"/>
              <a:t> case?</a:t>
            </a:r>
          </a:p>
        </p:txBody>
      </p:sp>
    </p:spTree>
    <p:extLst>
      <p:ext uri="{BB962C8B-B14F-4D97-AF65-F5344CB8AC3E}">
        <p14:creationId xmlns:p14="http://schemas.microsoft.com/office/powerpoint/2010/main" val="256287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17</a:t>
            </a:fld>
            <a:endParaRPr lang="en-US" dirty="0"/>
          </a:p>
        </p:txBody>
      </p:sp>
      <p:sp>
        <p:nvSpPr>
          <p:cNvPr id="3" name="Title 2"/>
          <p:cNvSpPr>
            <a:spLocks noGrp="1"/>
          </p:cNvSpPr>
          <p:nvPr>
            <p:ph type="title"/>
          </p:nvPr>
        </p:nvSpPr>
        <p:spPr>
          <a:xfrm>
            <a:off x="587374" y="370290"/>
            <a:ext cx="6287559" cy="1474385"/>
          </a:xfrm>
        </p:spPr>
        <p:txBody>
          <a:bodyPr/>
          <a:lstStyle/>
          <a:p>
            <a:r>
              <a:rPr lang="da-DK" dirty="0" err="1"/>
              <a:t>Worst</a:t>
            </a:r>
            <a:r>
              <a:rPr lang="da-DK" dirty="0"/>
              <a:t> Case Analysis</a:t>
            </a:r>
          </a:p>
        </p:txBody>
      </p:sp>
      <p:sp>
        <p:nvSpPr>
          <p:cNvPr id="4" name="Text Placeholder 3"/>
          <p:cNvSpPr>
            <a:spLocks noGrp="1"/>
          </p:cNvSpPr>
          <p:nvPr>
            <p:ph type="body" sz="quarter" idx="12"/>
          </p:nvPr>
        </p:nvSpPr>
        <p:spPr>
          <a:xfrm>
            <a:off x="587375" y="2065337"/>
            <a:ext cx="10752512" cy="1037092"/>
          </a:xfrm>
        </p:spPr>
        <p:txBody>
          <a:bodyPr/>
          <a:lstStyle/>
          <a:p>
            <a:r>
              <a:rPr lang="da-DK" dirty="0"/>
              <a:t>Best case er når </a:t>
            </a:r>
            <a:r>
              <a:rPr lang="da-DK" b="1" dirty="0"/>
              <a:t>t</a:t>
            </a:r>
            <a:r>
              <a:rPr lang="da-DK" b="1" baseline="-25000" dirty="0"/>
              <a:t>j</a:t>
            </a:r>
            <a:r>
              <a:rPr lang="da-DK" dirty="0"/>
              <a:t> er maksimal for hvert j=2, 3, …, n. </a:t>
            </a:r>
          </a:p>
          <a:p>
            <a:r>
              <a:rPr lang="da-DK" dirty="0"/>
              <a:t>Det er altså når A allerede er reverseret, og når </a:t>
            </a:r>
            <a:r>
              <a:rPr lang="da-DK" b="1" dirty="0"/>
              <a:t>t</a:t>
            </a:r>
            <a:r>
              <a:rPr lang="da-DK" b="1" baseline="-25000" dirty="0"/>
              <a:t>j</a:t>
            </a:r>
            <a:r>
              <a:rPr lang="da-DK" dirty="0"/>
              <a:t> = j for hver værdi af </a:t>
            </a:r>
            <a:r>
              <a:rPr lang="da-DK" b="1" dirty="0"/>
              <a:t>j</a:t>
            </a:r>
            <a:r>
              <a:rPr lang="da-DK" dirty="0"/>
              <a:t>.</a:t>
            </a:r>
          </a:p>
        </p:txBody>
      </p:sp>
      <p:grpSp>
        <p:nvGrpSpPr>
          <p:cNvPr id="8" name="Group 7"/>
          <p:cNvGrpSpPr/>
          <p:nvPr/>
        </p:nvGrpSpPr>
        <p:grpSpPr>
          <a:xfrm>
            <a:off x="2131795" y="2865554"/>
            <a:ext cx="7259340" cy="3522889"/>
            <a:chOff x="2131795" y="2865554"/>
            <a:chExt cx="7259340" cy="3522889"/>
          </a:xfrm>
        </p:grpSpPr>
        <p:grpSp>
          <p:nvGrpSpPr>
            <p:cNvPr id="9" name="Group 8"/>
            <p:cNvGrpSpPr/>
            <p:nvPr/>
          </p:nvGrpSpPr>
          <p:grpSpPr>
            <a:xfrm>
              <a:off x="2131795" y="2865554"/>
              <a:ext cx="7259340" cy="3522889"/>
              <a:chOff x="1900784" y="2330128"/>
              <a:chExt cx="7590330" cy="3737202"/>
            </a:xfrm>
          </p:grpSpPr>
          <p:pic>
            <p:nvPicPr>
              <p:cNvPr id="11" name="Picture 10"/>
              <p:cNvPicPr>
                <a:picLocks noChangeAspect="1"/>
              </p:cNvPicPr>
              <p:nvPr/>
            </p:nvPicPr>
            <p:blipFill>
              <a:blip r:embed="rId2"/>
              <a:stretch>
                <a:fillRect/>
              </a:stretch>
            </p:blipFill>
            <p:spPr>
              <a:xfrm>
                <a:off x="1900784" y="2330128"/>
                <a:ext cx="7590330" cy="3737202"/>
              </a:xfrm>
              <a:prstGeom prst="rect">
                <a:avLst/>
              </a:prstGeom>
            </p:spPr>
          </p:pic>
          <p:sp>
            <p:nvSpPr>
              <p:cNvPr id="12" name="Rectangle 11"/>
              <p:cNvSpPr/>
              <p:nvPr/>
            </p:nvSpPr>
            <p:spPr>
              <a:xfrm>
                <a:off x="5475433" y="2330128"/>
                <a:ext cx="3096126" cy="156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10" name="Rectangle 9"/>
            <p:cNvSpPr/>
            <p:nvPr/>
          </p:nvSpPr>
          <p:spPr>
            <a:xfrm>
              <a:off x="3027406" y="4941204"/>
              <a:ext cx="3620530" cy="9761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7" name="Text Placeholder 3"/>
          <p:cNvSpPr txBox="1">
            <a:spLocks/>
          </p:cNvSpPr>
          <p:nvPr/>
        </p:nvSpPr>
        <p:spPr>
          <a:xfrm>
            <a:off x="7841673" y="5708073"/>
            <a:ext cx="3602182" cy="110168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rmAutofit fontScale="85000" lnSpcReduction="100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2400" dirty="0"/>
              <a:t>En </a:t>
            </a:r>
            <a:r>
              <a:rPr lang="da-DK" sz="2400" b="1" dirty="0"/>
              <a:t>kvadratisk funktion </a:t>
            </a:r>
            <a:r>
              <a:rPr lang="da-DK" sz="2400" dirty="0"/>
              <a:t>af n</a:t>
            </a:r>
          </a:p>
          <a:p>
            <a:r>
              <a:rPr lang="da-DK" sz="2400" dirty="0"/>
              <a:t>Har formen </a:t>
            </a:r>
            <a:r>
              <a:rPr lang="da-DK" sz="2400" b="1" i="1" dirty="0"/>
              <a:t>an^2 + bn^2 + c</a:t>
            </a:r>
          </a:p>
        </p:txBody>
      </p:sp>
      <p:sp>
        <p:nvSpPr>
          <p:cNvPr id="13" name="Text Placeholder 3">
            <a:extLst>
              <a:ext uri="{FF2B5EF4-FFF2-40B4-BE49-F238E27FC236}">
                <a16:creationId xmlns:a16="http://schemas.microsoft.com/office/drawing/2014/main" id="{8D32A2E4-7E0C-4780-9F99-6506EA78011D}"/>
              </a:ext>
            </a:extLst>
          </p:cNvPr>
          <p:cNvSpPr txBox="1">
            <a:spLocks/>
          </p:cNvSpPr>
          <p:nvPr/>
        </p:nvSpPr>
        <p:spPr>
          <a:xfrm>
            <a:off x="6769081" y="2957199"/>
            <a:ext cx="4166474" cy="1101688"/>
          </a:xfrm>
          <a:prstGeom prst="rect">
            <a:avLst/>
          </a:prstGeom>
          <a:ln>
            <a:solidFill>
              <a:srgbClr val="DF6752"/>
            </a:solidFill>
          </a:ln>
        </p:spPr>
        <p:style>
          <a:lnRef idx="2">
            <a:schemeClr val="accent4">
              <a:shade val="50000"/>
            </a:schemeClr>
          </a:lnRef>
          <a:fillRef idx="1">
            <a:schemeClr val="accent4"/>
          </a:fillRef>
          <a:effectRef idx="0">
            <a:schemeClr val="accent4"/>
          </a:effectRef>
          <a:fontRef idx="minor">
            <a:schemeClr val="lt1"/>
          </a:fontRef>
        </p:style>
        <p:txBody>
          <a:bodyPr vert="horz" lIns="0" tIns="45720" rIns="0" bIns="45720" rtlCol="0">
            <a:normAutofit fontScale="92500" lnSpcReduction="200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400" b="1" i="1" dirty="0"/>
              <a:t>Hvor mange gange kører </a:t>
            </a:r>
            <a:r>
              <a:rPr lang="da-DK" sz="2400" b="1" i="1" dirty="0" err="1"/>
              <a:t>while</a:t>
            </a:r>
            <a:r>
              <a:rPr lang="da-DK" sz="2400" b="1" i="1" dirty="0"/>
              <a:t>-løkken gennemsnitligt i </a:t>
            </a:r>
            <a:r>
              <a:rPr lang="da-DK" sz="2400" b="1" i="1" dirty="0" err="1"/>
              <a:t>worst</a:t>
            </a:r>
            <a:r>
              <a:rPr lang="da-DK" sz="2400" b="1" i="1" dirty="0"/>
              <a:t> case?</a:t>
            </a:r>
          </a:p>
        </p:txBody>
      </p:sp>
    </p:spTree>
    <p:extLst>
      <p:ext uri="{BB962C8B-B14F-4D97-AF65-F5344CB8AC3E}">
        <p14:creationId xmlns:p14="http://schemas.microsoft.com/office/powerpoint/2010/main" val="65257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18</a:t>
            </a:fld>
            <a:endParaRPr lang="en-US" dirty="0"/>
          </a:p>
        </p:txBody>
      </p:sp>
      <p:sp>
        <p:nvSpPr>
          <p:cNvPr id="3" name="Title 2"/>
          <p:cNvSpPr>
            <a:spLocks noGrp="1"/>
          </p:cNvSpPr>
          <p:nvPr>
            <p:ph type="title"/>
          </p:nvPr>
        </p:nvSpPr>
        <p:spPr/>
        <p:txBody>
          <a:bodyPr/>
          <a:lstStyle/>
          <a:p>
            <a:r>
              <a:rPr lang="da-DK" dirty="0"/>
              <a:t>Case 1</a:t>
            </a:r>
          </a:p>
        </p:txBody>
      </p:sp>
      <p:sp>
        <p:nvSpPr>
          <p:cNvPr id="4" name="Text Placeholder 3"/>
          <p:cNvSpPr>
            <a:spLocks noGrp="1"/>
          </p:cNvSpPr>
          <p:nvPr>
            <p:ph type="body" sz="quarter" idx="12"/>
          </p:nvPr>
        </p:nvSpPr>
        <p:spPr>
          <a:xfrm>
            <a:off x="587375" y="1844675"/>
            <a:ext cx="5508625" cy="3924358"/>
          </a:xfrm>
        </p:spPr>
        <p:txBody>
          <a:bodyPr>
            <a:normAutofit/>
          </a:bodyPr>
          <a:lstStyle/>
          <a:p>
            <a:r>
              <a:rPr lang="da-DK" sz="2000" dirty="0"/>
              <a:t>Dagens funktion for case-gruppedannelse: </a:t>
            </a:r>
          </a:p>
          <a:p>
            <a:r>
              <a:rPr lang="da-DK" sz="2000" dirty="0"/>
              <a:t>For eksempel:</a:t>
            </a:r>
          </a:p>
          <a:p>
            <a:pPr lvl="1"/>
            <a:r>
              <a:rPr lang="da-DK" sz="1800" dirty="0"/>
              <a:t>D. 21. -&gt; 21 % 5 = 1</a:t>
            </a:r>
          </a:p>
          <a:p>
            <a:pPr lvl="1"/>
            <a:r>
              <a:rPr lang="da-DK" sz="1800" dirty="0"/>
              <a:t>D. 8. -&gt; 8 % 5 = 3</a:t>
            </a:r>
            <a:endParaRPr lang="da-DK" sz="2000" dirty="0"/>
          </a:p>
          <a:p>
            <a:r>
              <a:rPr lang="da-DK" sz="2000" dirty="0"/>
              <a:t>Ca. 25 minutter + 10 minutter pause</a:t>
            </a:r>
          </a:p>
          <a:p>
            <a:r>
              <a:rPr lang="da-DK" sz="2000" dirty="0"/>
              <a:t>Svar via Google Forms</a:t>
            </a:r>
          </a:p>
          <a:p>
            <a:pPr lvl="1"/>
            <a:r>
              <a:rPr lang="da-DK" sz="1800" dirty="0" err="1"/>
              <a:t>Ett</a:t>
            </a:r>
            <a:r>
              <a:rPr lang="da-DK" sz="1800" dirty="0"/>
              <a:t> svar per gruppe</a:t>
            </a:r>
          </a:p>
        </p:txBody>
      </p:sp>
      <p:sp>
        <p:nvSpPr>
          <p:cNvPr id="5" name="Text Placeholder 3">
            <a:extLst>
              <a:ext uri="{FF2B5EF4-FFF2-40B4-BE49-F238E27FC236}">
                <a16:creationId xmlns:a16="http://schemas.microsoft.com/office/drawing/2014/main" id="{641E054F-4598-428B-BF46-AD44E0D66064}"/>
              </a:ext>
            </a:extLst>
          </p:cNvPr>
          <p:cNvSpPr txBox="1">
            <a:spLocks/>
          </p:cNvSpPr>
          <p:nvPr/>
        </p:nvSpPr>
        <p:spPr>
          <a:xfrm>
            <a:off x="5884900" y="1797667"/>
            <a:ext cx="5308301" cy="984683"/>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400" b="1" dirty="0"/>
              <a:t>gruppenummer = fødselsdag % 5</a:t>
            </a:r>
          </a:p>
        </p:txBody>
      </p:sp>
      <p:sp>
        <p:nvSpPr>
          <p:cNvPr id="6" name="Text Placeholder 3">
            <a:extLst>
              <a:ext uri="{FF2B5EF4-FFF2-40B4-BE49-F238E27FC236}">
                <a16:creationId xmlns:a16="http://schemas.microsoft.com/office/drawing/2014/main" id="{05F9C345-1351-4107-A205-A8B7AA84B34A}"/>
              </a:ext>
            </a:extLst>
          </p:cNvPr>
          <p:cNvSpPr txBox="1">
            <a:spLocks/>
          </p:cNvSpPr>
          <p:nvPr/>
        </p:nvSpPr>
        <p:spPr>
          <a:xfrm>
            <a:off x="873109" y="5448300"/>
            <a:ext cx="10752512" cy="1302128"/>
          </a:xfrm>
          <a:prstGeom prst="rect">
            <a:avLst/>
          </a:prstGeom>
          <a:solidFill>
            <a:schemeClr val="bg1"/>
          </a:solidFill>
        </p:spPr>
        <p:txBody>
          <a:bodyPr vert="horz" lIns="0" tIns="45720" rIns="0" bIns="45720" rtlCol="0">
            <a:normAutofit fontScale="92500" lnSpcReduction="100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tinyurl.com/alg-f02-case1</a:t>
            </a:r>
          </a:p>
        </p:txBody>
      </p:sp>
      <p:pic>
        <p:nvPicPr>
          <p:cNvPr id="7" name="Picture 6" descr="A person and person&#10;&#10;Description automatically generated with medium confidence">
            <a:extLst>
              <a:ext uri="{FF2B5EF4-FFF2-40B4-BE49-F238E27FC236}">
                <a16:creationId xmlns:a16="http://schemas.microsoft.com/office/drawing/2014/main" id="{BADAFD49-0A6C-4C7D-A04D-EC0D53B46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310" y="2514679"/>
            <a:ext cx="5387483" cy="3052907"/>
          </a:xfrm>
          <a:prstGeom prst="rect">
            <a:avLst/>
          </a:prstGeom>
        </p:spPr>
      </p:pic>
    </p:spTree>
    <p:extLst>
      <p:ext uri="{BB962C8B-B14F-4D97-AF65-F5344CB8AC3E}">
        <p14:creationId xmlns:p14="http://schemas.microsoft.com/office/powerpoint/2010/main" val="37984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503557" y="1632911"/>
            <a:ext cx="7590330" cy="3737202"/>
            <a:chOff x="1900784" y="2330128"/>
            <a:chExt cx="7590330" cy="3737202"/>
          </a:xfrm>
        </p:grpSpPr>
        <p:pic>
          <p:nvPicPr>
            <p:cNvPr id="6" name="Picture 5"/>
            <p:cNvPicPr>
              <a:picLocks noChangeAspect="1"/>
            </p:cNvPicPr>
            <p:nvPr/>
          </p:nvPicPr>
          <p:blipFill>
            <a:blip r:embed="rId2"/>
            <a:stretch>
              <a:fillRect/>
            </a:stretch>
          </p:blipFill>
          <p:spPr>
            <a:xfrm>
              <a:off x="1900784" y="2330128"/>
              <a:ext cx="7590330" cy="3737202"/>
            </a:xfrm>
            <a:prstGeom prst="rect">
              <a:avLst/>
            </a:prstGeom>
          </p:spPr>
        </p:pic>
        <p:sp>
          <p:nvSpPr>
            <p:cNvPr id="7" name="Rectangle 6"/>
            <p:cNvSpPr/>
            <p:nvPr/>
          </p:nvSpPr>
          <p:spPr>
            <a:xfrm>
              <a:off x="5475433" y="2330128"/>
              <a:ext cx="3096126" cy="156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2" name="Slide Number Placeholder 1"/>
          <p:cNvSpPr>
            <a:spLocks noGrp="1"/>
          </p:cNvSpPr>
          <p:nvPr>
            <p:ph type="sldNum" sz="quarter" idx="4"/>
          </p:nvPr>
        </p:nvSpPr>
        <p:spPr/>
        <p:txBody>
          <a:bodyPr/>
          <a:lstStyle/>
          <a:p>
            <a:fld id="{D8D877B3-D348-4611-9BDB-C5374591D951}" type="slidenum">
              <a:rPr lang="en-US" smtClean="0"/>
              <a:pPr/>
              <a:t>19</a:t>
            </a:fld>
            <a:endParaRPr lang="en-US" dirty="0"/>
          </a:p>
        </p:txBody>
      </p:sp>
      <p:sp>
        <p:nvSpPr>
          <p:cNvPr id="3" name="Title 2"/>
          <p:cNvSpPr>
            <a:spLocks noGrp="1"/>
          </p:cNvSpPr>
          <p:nvPr>
            <p:ph type="title"/>
          </p:nvPr>
        </p:nvSpPr>
        <p:spPr>
          <a:xfrm>
            <a:off x="587375" y="370290"/>
            <a:ext cx="9937750" cy="1474385"/>
          </a:xfrm>
        </p:spPr>
        <p:txBody>
          <a:bodyPr/>
          <a:lstStyle/>
          <a:p>
            <a:r>
              <a:rPr lang="da-DK" dirty="0"/>
              <a:t>Case 1 – Arbejd frem til 09:25, Pause til 09:35</a:t>
            </a:r>
          </a:p>
        </p:txBody>
      </p:sp>
      <p:sp>
        <p:nvSpPr>
          <p:cNvPr id="4" name="Text Placeholder 3"/>
          <p:cNvSpPr>
            <a:spLocks noGrp="1"/>
          </p:cNvSpPr>
          <p:nvPr>
            <p:ph type="body" sz="quarter" idx="12"/>
          </p:nvPr>
        </p:nvSpPr>
        <p:spPr>
          <a:xfrm>
            <a:off x="587375" y="1512346"/>
            <a:ext cx="6136698" cy="3978333"/>
          </a:xfrm>
        </p:spPr>
        <p:txBody>
          <a:bodyPr>
            <a:normAutofit/>
          </a:bodyPr>
          <a:lstStyle/>
          <a:p>
            <a:r>
              <a:rPr lang="da-DK" sz="2000" dirty="0"/>
              <a:t>Teori: Hvor meget </a:t>
            </a:r>
            <a:r>
              <a:rPr lang="da-DK" sz="2000" b="1" dirty="0"/>
              <a:t>plads</a:t>
            </a:r>
            <a:r>
              <a:rPr lang="da-DK" sz="2000" dirty="0"/>
              <a:t> kræver </a:t>
            </a:r>
            <a:r>
              <a:rPr lang="da-DK" sz="2000" dirty="0" err="1"/>
              <a:t>insertion</a:t>
            </a:r>
            <a:r>
              <a:rPr lang="da-DK" sz="2000" dirty="0"/>
              <a:t> sort for at sortere et array med n elementer, og hvorfor?</a:t>
            </a:r>
          </a:p>
          <a:p>
            <a:r>
              <a:rPr lang="da-DK" sz="2000" dirty="0"/>
              <a:t>Teori: Hvor mange </a:t>
            </a:r>
            <a:r>
              <a:rPr lang="da-DK" sz="2000" b="1" dirty="0"/>
              <a:t>sammenligninger</a:t>
            </a:r>
            <a:r>
              <a:rPr lang="da-DK" sz="2000" dirty="0"/>
              <a:t> skal algoritmen gøre i </a:t>
            </a:r>
            <a:r>
              <a:rPr lang="da-DK" sz="2000" b="1" i="1" dirty="0" err="1"/>
              <a:t>worst</a:t>
            </a:r>
            <a:r>
              <a:rPr lang="da-DK" sz="2000" i="1" dirty="0"/>
              <a:t> </a:t>
            </a:r>
            <a:r>
              <a:rPr lang="da-DK" sz="2000" b="1" i="1" dirty="0"/>
              <a:t>case</a:t>
            </a:r>
            <a:r>
              <a:rPr lang="da-DK" sz="2000" dirty="0"/>
              <a:t> for at finde den korrekte plads for et enkelt element j?</a:t>
            </a:r>
          </a:p>
          <a:p>
            <a:r>
              <a:rPr lang="da-DK" sz="2000" dirty="0"/>
              <a:t>Teori: Hvor mange </a:t>
            </a:r>
            <a:r>
              <a:rPr lang="da-DK" sz="2000" b="1" dirty="0"/>
              <a:t>sammenligninger</a:t>
            </a:r>
            <a:r>
              <a:rPr lang="da-DK" sz="2000" dirty="0"/>
              <a:t> skal algoritmen gøre i </a:t>
            </a:r>
            <a:r>
              <a:rPr lang="da-DK" sz="2000" b="1" i="1" dirty="0" err="1"/>
              <a:t>best</a:t>
            </a:r>
            <a:r>
              <a:rPr lang="da-DK" sz="2000" i="1" dirty="0"/>
              <a:t> </a:t>
            </a:r>
            <a:r>
              <a:rPr lang="da-DK" sz="2000" b="1" i="1" dirty="0"/>
              <a:t>case</a:t>
            </a:r>
            <a:r>
              <a:rPr lang="da-DK" sz="2000" dirty="0"/>
              <a:t>, for at finde den korrekte plads for et enkelt element j?</a:t>
            </a:r>
          </a:p>
          <a:p>
            <a:r>
              <a:rPr lang="da-DK" sz="2000" dirty="0"/>
              <a:t>Praksis: Forbedring af køretid hos et selskab</a:t>
            </a:r>
          </a:p>
        </p:txBody>
      </p:sp>
      <p:sp>
        <p:nvSpPr>
          <p:cNvPr id="8" name="Text Placeholder 3">
            <a:extLst>
              <a:ext uri="{FF2B5EF4-FFF2-40B4-BE49-F238E27FC236}">
                <a16:creationId xmlns:a16="http://schemas.microsoft.com/office/drawing/2014/main" id="{DD0F11D9-3798-4C0D-B4BD-D80E1866FDA6}"/>
              </a:ext>
            </a:extLst>
          </p:cNvPr>
          <p:cNvSpPr txBox="1">
            <a:spLocks/>
          </p:cNvSpPr>
          <p:nvPr/>
        </p:nvSpPr>
        <p:spPr>
          <a:xfrm>
            <a:off x="873109" y="5246460"/>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tinyurl.com/alg-f02-case1</a:t>
            </a:r>
          </a:p>
        </p:txBody>
      </p:sp>
    </p:spTree>
    <p:extLst>
      <p:ext uri="{BB962C8B-B14F-4D97-AF65-F5344CB8AC3E}">
        <p14:creationId xmlns:p14="http://schemas.microsoft.com/office/powerpoint/2010/main" val="3496742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a:t>
            </a:fld>
            <a:endParaRPr lang="en-US" dirty="0"/>
          </a:p>
        </p:txBody>
      </p:sp>
      <p:sp>
        <p:nvSpPr>
          <p:cNvPr id="3" name="Title 2"/>
          <p:cNvSpPr>
            <a:spLocks noGrp="1"/>
          </p:cNvSpPr>
          <p:nvPr>
            <p:ph type="title"/>
          </p:nvPr>
        </p:nvSpPr>
        <p:spPr>
          <a:xfrm>
            <a:off x="587374" y="370290"/>
            <a:ext cx="6046508" cy="1474385"/>
          </a:xfrm>
        </p:spPr>
        <p:txBody>
          <a:bodyPr/>
          <a:lstStyle/>
          <a:p>
            <a:r>
              <a:rPr lang="da-DK" dirty="0"/>
              <a:t>Opdateringer</a:t>
            </a:r>
          </a:p>
        </p:txBody>
      </p:sp>
      <p:sp>
        <p:nvSpPr>
          <p:cNvPr id="4" name="Text Placeholder 3"/>
          <p:cNvSpPr>
            <a:spLocks noGrp="1"/>
          </p:cNvSpPr>
          <p:nvPr>
            <p:ph type="body" sz="quarter" idx="12"/>
          </p:nvPr>
        </p:nvSpPr>
        <p:spPr>
          <a:xfrm>
            <a:off x="587375" y="2065337"/>
            <a:ext cx="6346825" cy="3560763"/>
          </a:xfrm>
        </p:spPr>
        <p:txBody>
          <a:bodyPr/>
          <a:lstStyle/>
          <a:p>
            <a:r>
              <a:rPr lang="da-DK" dirty="0"/>
              <a:t>Løsninger på opgaveregning kommer 24 timer efter</a:t>
            </a:r>
          </a:p>
          <a:p>
            <a:r>
              <a:rPr lang="da-DK" dirty="0"/>
              <a:t>Ingen forelæsning d. 23.3</a:t>
            </a:r>
          </a:p>
          <a:p>
            <a:pPr lvl="1"/>
            <a:r>
              <a:rPr lang="da-DK" dirty="0"/>
              <a:t>Dekanerne vil høre noget om </a:t>
            </a:r>
            <a:r>
              <a:rPr lang="da-DK" dirty="0" err="1"/>
              <a:t>ChatGPT</a:t>
            </a:r>
            <a:endParaRPr lang="da-DK" dirty="0"/>
          </a:p>
          <a:p>
            <a:pPr lvl="1"/>
            <a:r>
              <a:rPr lang="da-DK" dirty="0"/>
              <a:t>Skemaet opdateres</a:t>
            </a:r>
          </a:p>
          <a:p>
            <a:r>
              <a:rPr lang="da-DK" dirty="0"/>
              <a:t>Fra </a:t>
            </a:r>
            <a:r>
              <a:rPr lang="da-DK" dirty="0" err="1"/>
              <a:t>eval</a:t>
            </a:r>
            <a:r>
              <a:rPr lang="da-DK" dirty="0"/>
              <a:t>:</a:t>
            </a:r>
          </a:p>
          <a:p>
            <a:pPr lvl="1"/>
            <a:r>
              <a:rPr lang="da-DK" dirty="0"/>
              <a:t>Langsommere gennemgang af cases!</a:t>
            </a:r>
          </a:p>
          <a:p>
            <a:r>
              <a:rPr lang="da-DK" dirty="0"/>
              <a:t>Størrelse på Case-grupper?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835" y="1631185"/>
            <a:ext cx="4546600" cy="3409950"/>
          </a:xfrm>
          <a:prstGeom prst="rect">
            <a:avLst/>
          </a:prstGeom>
        </p:spPr>
      </p:pic>
    </p:spTree>
    <p:extLst>
      <p:ext uri="{BB962C8B-B14F-4D97-AF65-F5344CB8AC3E}">
        <p14:creationId xmlns:p14="http://schemas.microsoft.com/office/powerpoint/2010/main" val="33773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itle 2"/>
          <p:cNvSpPr>
            <a:spLocks noGrp="1"/>
          </p:cNvSpPr>
          <p:nvPr>
            <p:ph type="title"/>
          </p:nvPr>
        </p:nvSpPr>
        <p:spPr/>
        <p:txBody>
          <a:bodyPr/>
          <a:lstStyle/>
          <a:p>
            <a:r>
              <a:rPr lang="da-DK" dirty="0"/>
              <a:t>Order of Growth</a:t>
            </a:r>
          </a:p>
        </p:txBody>
      </p:sp>
      <p:sp>
        <p:nvSpPr>
          <p:cNvPr id="4" name="Text Placeholder 3"/>
          <p:cNvSpPr>
            <a:spLocks noGrp="1"/>
          </p:cNvSpPr>
          <p:nvPr>
            <p:ph type="body" sz="quarter" idx="12"/>
          </p:nvPr>
        </p:nvSpPr>
        <p:spPr>
          <a:xfrm>
            <a:off x="587375" y="2065337"/>
            <a:ext cx="6114367" cy="3703696"/>
          </a:xfrm>
        </p:spPr>
        <p:txBody>
          <a:bodyPr/>
          <a:lstStyle/>
          <a:p>
            <a:r>
              <a:rPr lang="da-DK" dirty="0"/>
              <a:t>Det er tit unødvendigt at bestemme den eksakte køretiden i en algoritme</a:t>
            </a:r>
          </a:p>
          <a:p>
            <a:pPr lvl="1"/>
            <a:r>
              <a:rPr lang="da-DK" dirty="0"/>
              <a:t>Bedre at abstrahere</a:t>
            </a:r>
          </a:p>
          <a:p>
            <a:r>
              <a:rPr lang="da-DK" dirty="0"/>
              <a:t>For </a:t>
            </a:r>
            <a:r>
              <a:rPr lang="da-DK" b="1" dirty="0"/>
              <a:t>store inputs</a:t>
            </a:r>
            <a:r>
              <a:rPr lang="da-DK" dirty="0"/>
              <a:t> er konstanterne </a:t>
            </a:r>
            <a:r>
              <a:rPr lang="da-DK" dirty="0" err="1"/>
              <a:t>irrellevante</a:t>
            </a:r>
            <a:r>
              <a:rPr lang="da-DK" dirty="0"/>
              <a:t>, eftersom input-størrelsen dominerer</a:t>
            </a:r>
          </a:p>
          <a:p>
            <a:r>
              <a:rPr lang="da-DK" dirty="0"/>
              <a:t>Vi studerer derfor </a:t>
            </a:r>
            <a:r>
              <a:rPr lang="da-DK" b="1" dirty="0"/>
              <a:t>asymptotisk effektivitet</a:t>
            </a:r>
          </a:p>
          <a:p>
            <a:pPr lvl="1"/>
            <a:r>
              <a:rPr lang="da-DK" b="1" i="1" dirty="0"/>
              <a:t>Hvordan vokser køretiden, når input bliver større?</a:t>
            </a:r>
          </a:p>
          <a:p>
            <a:pPr lvl="1"/>
            <a:r>
              <a:rPr lang="da-DK" b="1" dirty="0"/>
              <a:t>Big-</a:t>
            </a:r>
            <a:r>
              <a:rPr lang="da-DK" b="1" dirty="0" err="1"/>
              <a:t>Theta</a:t>
            </a:r>
            <a:r>
              <a:rPr lang="da-DK" b="1" dirty="0"/>
              <a:t> (</a:t>
            </a:r>
            <a:r>
              <a:rPr lang="el-GR" b="1" dirty="0"/>
              <a:t>Θ</a:t>
            </a:r>
            <a:r>
              <a:rPr lang="da-DK" b="1" dirty="0"/>
              <a:t>) – klassificering af algoritmer</a:t>
            </a:r>
          </a:p>
          <a:p>
            <a:pPr lvl="1"/>
            <a:r>
              <a:rPr lang="da-DK" b="1" dirty="0"/>
              <a:t>Big-O – upper </a:t>
            </a:r>
            <a:r>
              <a:rPr lang="da-DK" b="1" dirty="0" err="1"/>
              <a:t>bounds</a:t>
            </a:r>
            <a:r>
              <a:rPr lang="da-DK" b="1" dirty="0"/>
              <a:t> / øvre grænser</a:t>
            </a:r>
          </a:p>
          <a:p>
            <a:pPr lvl="1"/>
            <a:r>
              <a:rPr lang="da-DK" b="1" dirty="0"/>
              <a:t>Big-Omega (</a:t>
            </a:r>
            <a:r>
              <a:rPr lang="el-GR" b="1" dirty="0"/>
              <a:t>Ω</a:t>
            </a:r>
            <a:r>
              <a:rPr lang="da-DK" b="1" dirty="0"/>
              <a:t>) – </a:t>
            </a:r>
            <a:r>
              <a:rPr lang="da-DK" b="1" dirty="0" err="1"/>
              <a:t>lower</a:t>
            </a:r>
            <a:r>
              <a:rPr lang="da-DK" b="1" dirty="0"/>
              <a:t> </a:t>
            </a:r>
            <a:r>
              <a:rPr lang="da-DK" b="1" dirty="0" err="1"/>
              <a:t>bounds</a:t>
            </a:r>
            <a:r>
              <a:rPr lang="da-DK" b="1" dirty="0"/>
              <a:t> / nedre grænser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138" y="2065337"/>
            <a:ext cx="5143500" cy="3238500"/>
          </a:xfrm>
          <a:prstGeom prst="rect">
            <a:avLst/>
          </a:prstGeom>
        </p:spPr>
      </p:pic>
    </p:spTree>
    <p:extLst>
      <p:ext uri="{BB962C8B-B14F-4D97-AF65-F5344CB8AC3E}">
        <p14:creationId xmlns:p14="http://schemas.microsoft.com/office/powerpoint/2010/main" val="311065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21</a:t>
            </a:fld>
            <a:endParaRPr lang="en-US" dirty="0"/>
          </a:p>
        </p:txBody>
      </p:sp>
      <p:sp>
        <p:nvSpPr>
          <p:cNvPr id="3" name="Title 2"/>
          <p:cNvSpPr>
            <a:spLocks noGrp="1"/>
          </p:cNvSpPr>
          <p:nvPr>
            <p:ph type="title"/>
          </p:nvPr>
        </p:nvSpPr>
        <p:spPr/>
        <p:txBody>
          <a:bodyPr/>
          <a:lstStyle/>
          <a:p>
            <a:r>
              <a:rPr lang="da-DK" dirty="0"/>
              <a:t>Asymptotisk Analyse</a:t>
            </a:r>
          </a:p>
        </p:txBody>
      </p:sp>
      <p:sp>
        <p:nvSpPr>
          <p:cNvPr id="4" name="Text Placeholder 3"/>
          <p:cNvSpPr>
            <a:spLocks noGrp="1"/>
          </p:cNvSpPr>
          <p:nvPr>
            <p:ph type="body" sz="quarter" idx="12"/>
          </p:nvPr>
        </p:nvSpPr>
        <p:spPr>
          <a:xfrm>
            <a:off x="587375" y="2065337"/>
            <a:ext cx="6114367" cy="3703696"/>
          </a:xfrm>
        </p:spPr>
        <p:txBody>
          <a:bodyPr/>
          <a:lstStyle/>
          <a:p>
            <a:r>
              <a:rPr lang="da-DK" b="1" dirty="0"/>
              <a:t>Mål 1: </a:t>
            </a:r>
            <a:r>
              <a:rPr lang="da-DK" dirty="0"/>
              <a:t>Forenkle analyse af </a:t>
            </a:r>
            <a:r>
              <a:rPr lang="da-DK" dirty="0" err="1"/>
              <a:t>running</a:t>
            </a:r>
            <a:r>
              <a:rPr lang="da-DK" dirty="0"/>
              <a:t> time gennem at fjerne ”detaljer”, der tit er påvirkede af den specifikke implementering, hardware, </a:t>
            </a:r>
            <a:r>
              <a:rPr lang="da-DK" dirty="0" err="1"/>
              <a:t>inputkonfigurasjon</a:t>
            </a:r>
            <a:r>
              <a:rPr lang="da-DK" dirty="0"/>
              <a:t>, osv.</a:t>
            </a:r>
          </a:p>
          <a:p>
            <a:r>
              <a:rPr lang="da-DK" b="1" dirty="0"/>
              <a:t>Mål 2: </a:t>
            </a:r>
            <a:r>
              <a:rPr lang="da-DK" dirty="0"/>
              <a:t>Fange </a:t>
            </a:r>
            <a:r>
              <a:rPr lang="da-DK" i="1" dirty="0"/>
              <a:t>essensen</a:t>
            </a:r>
            <a:r>
              <a:rPr lang="da-DK" dirty="0"/>
              <a:t> af køretiden T(n):</a:t>
            </a:r>
          </a:p>
          <a:p>
            <a:pPr lvl="1"/>
            <a:r>
              <a:rPr lang="da-DK" dirty="0"/>
              <a:t>Bruge en notering som er belejlig for at beskrive </a:t>
            </a:r>
            <a:r>
              <a:rPr lang="da-DK" dirty="0" err="1"/>
              <a:t>worst</a:t>
            </a:r>
            <a:r>
              <a:rPr lang="da-DK" dirty="0"/>
              <a:t>-case </a:t>
            </a:r>
            <a:r>
              <a:rPr lang="da-DK" dirty="0" err="1"/>
              <a:t>running</a:t>
            </a:r>
            <a:r>
              <a:rPr lang="da-DK" dirty="0"/>
              <a:t> time (f.eks. Kører </a:t>
            </a:r>
            <a:r>
              <a:rPr lang="da-DK" dirty="0" err="1"/>
              <a:t>insertion</a:t>
            </a:r>
            <a:r>
              <a:rPr lang="da-DK" dirty="0"/>
              <a:t> sort i kvadratisk tid </a:t>
            </a:r>
            <a:r>
              <a:rPr lang="el-GR" dirty="0"/>
              <a:t>Θ(</a:t>
            </a:r>
            <a:r>
              <a:rPr lang="da-DK" i="1" dirty="0"/>
              <a:t>n</a:t>
            </a:r>
            <a:r>
              <a:rPr lang="da-DK" baseline="30000" dirty="0"/>
              <a:t>2</a:t>
            </a:r>
            <a:r>
              <a:rPr lang="da-DK"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138" y="2065337"/>
            <a:ext cx="5143500" cy="3238500"/>
          </a:xfrm>
          <a:prstGeom prst="rect">
            <a:avLst/>
          </a:prstGeom>
        </p:spPr>
      </p:pic>
    </p:spTree>
    <p:extLst>
      <p:ext uri="{BB962C8B-B14F-4D97-AF65-F5344CB8AC3E}">
        <p14:creationId xmlns:p14="http://schemas.microsoft.com/office/powerpoint/2010/main" val="257707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22</a:t>
            </a:fld>
            <a:endParaRPr lang="en-US" dirty="0"/>
          </a:p>
        </p:txBody>
      </p:sp>
      <p:cxnSp>
        <p:nvCxnSpPr>
          <p:cNvPr id="8" name="Straight Connector 7"/>
          <p:cNvCxnSpPr/>
          <p:nvPr/>
        </p:nvCxnSpPr>
        <p:spPr>
          <a:xfrm>
            <a:off x="2469513" y="5281548"/>
            <a:ext cx="7499927" cy="1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968277" y="1328384"/>
            <a:ext cx="9236"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2982870" y="827773"/>
            <a:ext cx="3895344" cy="4535424"/>
          </a:xfrm>
          <a:custGeom>
            <a:avLst/>
            <a:gdLst>
              <a:gd name="connsiteX0" fmla="*/ 0 w 3895344"/>
              <a:gd name="connsiteY0" fmla="*/ 4535424 h 4535424"/>
              <a:gd name="connsiteX1" fmla="*/ 950976 w 3895344"/>
              <a:gd name="connsiteY1" fmla="*/ 4187952 h 4535424"/>
              <a:gd name="connsiteX2" fmla="*/ 1188720 w 3895344"/>
              <a:gd name="connsiteY2" fmla="*/ 2542032 h 4535424"/>
              <a:gd name="connsiteX3" fmla="*/ 2779776 w 3895344"/>
              <a:gd name="connsiteY3" fmla="*/ 1993392 h 4535424"/>
              <a:gd name="connsiteX4" fmla="*/ 3858768 w 3895344"/>
              <a:gd name="connsiteY4" fmla="*/ 109728 h 4535424"/>
              <a:gd name="connsiteX5" fmla="*/ 3858768 w 3895344"/>
              <a:gd name="connsiteY5" fmla="*/ 109728 h 4535424"/>
              <a:gd name="connsiteX6" fmla="*/ 3895344 w 3895344"/>
              <a:gd name="connsiteY6" fmla="*/ 0 h 453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344" h="4535424">
                <a:moveTo>
                  <a:pt x="0" y="4535424"/>
                </a:moveTo>
                <a:cubicBezTo>
                  <a:pt x="376428" y="4527804"/>
                  <a:pt x="752856" y="4520184"/>
                  <a:pt x="950976" y="4187952"/>
                </a:cubicBezTo>
                <a:cubicBezTo>
                  <a:pt x="1149096" y="3855720"/>
                  <a:pt x="883920" y="2907792"/>
                  <a:pt x="1188720" y="2542032"/>
                </a:cubicBezTo>
                <a:cubicBezTo>
                  <a:pt x="1493520" y="2176272"/>
                  <a:pt x="2334768" y="2398776"/>
                  <a:pt x="2779776" y="1993392"/>
                </a:cubicBezTo>
                <a:cubicBezTo>
                  <a:pt x="3224784" y="1588008"/>
                  <a:pt x="3858768" y="109728"/>
                  <a:pt x="3858768" y="109728"/>
                </a:cubicBezTo>
                <a:lnTo>
                  <a:pt x="3858768" y="109728"/>
                </a:lnTo>
                <a:lnTo>
                  <a:pt x="3895344" y="0"/>
                </a:ln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TextBox 31"/>
          <p:cNvSpPr txBox="1"/>
          <p:nvPr/>
        </p:nvSpPr>
        <p:spPr>
          <a:xfrm>
            <a:off x="9206239" y="5235764"/>
            <a:ext cx="325730" cy="369332"/>
          </a:xfrm>
          <a:prstGeom prst="rect">
            <a:avLst/>
          </a:prstGeom>
          <a:noFill/>
        </p:spPr>
        <p:txBody>
          <a:bodyPr wrap="none" rtlCol="0">
            <a:spAutoFit/>
          </a:bodyPr>
          <a:lstStyle/>
          <a:p>
            <a:r>
              <a:rPr lang="da-DK" b="1" dirty="0"/>
              <a:t>n</a:t>
            </a:r>
          </a:p>
        </p:txBody>
      </p:sp>
      <p:sp>
        <p:nvSpPr>
          <p:cNvPr id="33" name="TextBox 32"/>
          <p:cNvSpPr txBox="1"/>
          <p:nvPr/>
        </p:nvSpPr>
        <p:spPr>
          <a:xfrm>
            <a:off x="6737332" y="1238116"/>
            <a:ext cx="556563" cy="369332"/>
          </a:xfrm>
          <a:prstGeom prst="rect">
            <a:avLst/>
          </a:prstGeom>
          <a:noFill/>
        </p:spPr>
        <p:txBody>
          <a:bodyPr wrap="none" rtlCol="0">
            <a:spAutoFit/>
          </a:bodyPr>
          <a:lstStyle/>
          <a:p>
            <a:r>
              <a:rPr lang="da-DK" b="1" dirty="0"/>
              <a:t>f(n)</a:t>
            </a:r>
          </a:p>
        </p:txBody>
      </p:sp>
      <p:grpSp>
        <p:nvGrpSpPr>
          <p:cNvPr id="39" name="Group 38"/>
          <p:cNvGrpSpPr/>
          <p:nvPr/>
        </p:nvGrpSpPr>
        <p:grpSpPr>
          <a:xfrm>
            <a:off x="2968278" y="1032821"/>
            <a:ext cx="3836526" cy="4267200"/>
            <a:chOff x="2198255" y="182880"/>
            <a:chExt cx="3690481" cy="4472247"/>
          </a:xfrm>
        </p:grpSpPr>
        <p:sp>
          <p:nvSpPr>
            <p:cNvPr id="31" name="Freeform 30"/>
            <p:cNvSpPr/>
            <p:nvPr/>
          </p:nvSpPr>
          <p:spPr>
            <a:xfrm>
              <a:off x="2198255" y="182880"/>
              <a:ext cx="3690481" cy="4472247"/>
            </a:xfrm>
            <a:custGeom>
              <a:avLst/>
              <a:gdLst>
                <a:gd name="connsiteX0" fmla="*/ 0 w 2194560"/>
                <a:gd name="connsiteY0" fmla="*/ 4407408 h 4407408"/>
                <a:gd name="connsiteX1" fmla="*/ 1572768 w 2194560"/>
                <a:gd name="connsiteY1" fmla="*/ 2468880 h 4407408"/>
                <a:gd name="connsiteX2" fmla="*/ 2194560 w 2194560"/>
                <a:gd name="connsiteY2" fmla="*/ 0 h 4407408"/>
                <a:gd name="connsiteX3" fmla="*/ 2194560 w 2194560"/>
                <a:gd name="connsiteY3" fmla="*/ 0 h 4407408"/>
              </a:gdLst>
              <a:ahLst/>
              <a:cxnLst>
                <a:cxn ang="0">
                  <a:pos x="connsiteX0" y="connsiteY0"/>
                </a:cxn>
                <a:cxn ang="0">
                  <a:pos x="connsiteX1" y="connsiteY1"/>
                </a:cxn>
                <a:cxn ang="0">
                  <a:pos x="connsiteX2" y="connsiteY2"/>
                </a:cxn>
                <a:cxn ang="0">
                  <a:pos x="connsiteX3" y="connsiteY3"/>
                </a:cxn>
              </a:cxnLst>
              <a:rect l="l" t="t" r="r" b="b"/>
              <a:pathLst>
                <a:path w="2194560" h="4407408">
                  <a:moveTo>
                    <a:pt x="0" y="4407408"/>
                  </a:moveTo>
                  <a:cubicBezTo>
                    <a:pt x="603504" y="3805428"/>
                    <a:pt x="1207008" y="3203448"/>
                    <a:pt x="1572768" y="2468880"/>
                  </a:cubicBezTo>
                  <a:cubicBezTo>
                    <a:pt x="1938528" y="1734312"/>
                    <a:pt x="2194560" y="0"/>
                    <a:pt x="2194560" y="0"/>
                  </a:cubicBezTo>
                  <a:lnTo>
                    <a:pt x="2194560" y="0"/>
                  </a:lnTo>
                </a:path>
              </a:pathLst>
            </a:custGeom>
            <a:noFill/>
            <a:ln w="38100">
              <a:solidFill>
                <a:srgbClr val="FF0000"/>
              </a:soli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TextBox 33"/>
            <p:cNvSpPr txBox="1"/>
            <p:nvPr/>
          </p:nvSpPr>
          <p:spPr>
            <a:xfrm>
              <a:off x="5160814" y="507217"/>
              <a:ext cx="620683" cy="369332"/>
            </a:xfrm>
            <a:prstGeom prst="rect">
              <a:avLst/>
            </a:prstGeom>
            <a:noFill/>
          </p:spPr>
          <p:txBody>
            <a:bodyPr wrap="none" rtlCol="0">
              <a:spAutoFit/>
            </a:bodyPr>
            <a:lstStyle/>
            <a:p>
              <a:r>
                <a:rPr lang="da-DK" b="1" dirty="0">
                  <a:solidFill>
                    <a:srgbClr val="FF0000"/>
                  </a:solidFill>
                </a:rPr>
                <a:t>g(n)</a:t>
              </a:r>
            </a:p>
          </p:txBody>
        </p:sp>
      </p:grpSp>
      <p:grpSp>
        <p:nvGrpSpPr>
          <p:cNvPr id="38" name="Group 37"/>
          <p:cNvGrpSpPr/>
          <p:nvPr/>
        </p:nvGrpSpPr>
        <p:grpSpPr>
          <a:xfrm>
            <a:off x="2946294" y="1107721"/>
            <a:ext cx="1463013" cy="4127460"/>
            <a:chOff x="2176272" y="182880"/>
            <a:chExt cx="2194560" cy="4407408"/>
          </a:xfrm>
        </p:grpSpPr>
        <p:sp>
          <p:nvSpPr>
            <p:cNvPr id="29" name="Freeform 28"/>
            <p:cNvSpPr/>
            <p:nvPr/>
          </p:nvSpPr>
          <p:spPr>
            <a:xfrm>
              <a:off x="2176272" y="182880"/>
              <a:ext cx="2194560" cy="4407408"/>
            </a:xfrm>
            <a:custGeom>
              <a:avLst/>
              <a:gdLst>
                <a:gd name="connsiteX0" fmla="*/ 0 w 2194560"/>
                <a:gd name="connsiteY0" fmla="*/ 4407408 h 4407408"/>
                <a:gd name="connsiteX1" fmla="*/ 1572768 w 2194560"/>
                <a:gd name="connsiteY1" fmla="*/ 2468880 h 4407408"/>
                <a:gd name="connsiteX2" fmla="*/ 2194560 w 2194560"/>
                <a:gd name="connsiteY2" fmla="*/ 0 h 4407408"/>
                <a:gd name="connsiteX3" fmla="*/ 2194560 w 2194560"/>
                <a:gd name="connsiteY3" fmla="*/ 0 h 4407408"/>
              </a:gdLst>
              <a:ahLst/>
              <a:cxnLst>
                <a:cxn ang="0">
                  <a:pos x="connsiteX0" y="connsiteY0"/>
                </a:cxn>
                <a:cxn ang="0">
                  <a:pos x="connsiteX1" y="connsiteY1"/>
                </a:cxn>
                <a:cxn ang="0">
                  <a:pos x="connsiteX2" y="connsiteY2"/>
                </a:cxn>
                <a:cxn ang="0">
                  <a:pos x="connsiteX3" y="connsiteY3"/>
                </a:cxn>
              </a:cxnLst>
              <a:rect l="l" t="t" r="r" b="b"/>
              <a:pathLst>
                <a:path w="2194560" h="4407408">
                  <a:moveTo>
                    <a:pt x="0" y="4407408"/>
                  </a:moveTo>
                  <a:cubicBezTo>
                    <a:pt x="603504" y="3805428"/>
                    <a:pt x="1207008" y="3203448"/>
                    <a:pt x="1572768" y="2468880"/>
                  </a:cubicBezTo>
                  <a:cubicBezTo>
                    <a:pt x="1938528" y="1734312"/>
                    <a:pt x="2194560" y="0"/>
                    <a:pt x="2194560" y="0"/>
                  </a:cubicBezTo>
                  <a:lnTo>
                    <a:pt x="2194560" y="0"/>
                  </a:lnTo>
                </a:path>
              </a:pathLst>
            </a:custGeom>
            <a:noFill/>
            <a:ln w="38100">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TextBox 35"/>
            <p:cNvSpPr txBox="1"/>
            <p:nvPr/>
          </p:nvSpPr>
          <p:spPr>
            <a:xfrm>
              <a:off x="3128276" y="389807"/>
              <a:ext cx="923651" cy="369332"/>
            </a:xfrm>
            <a:prstGeom prst="rect">
              <a:avLst/>
            </a:prstGeom>
            <a:noFill/>
          </p:spPr>
          <p:txBody>
            <a:bodyPr wrap="none" rtlCol="0">
              <a:spAutoFit/>
            </a:bodyPr>
            <a:lstStyle/>
            <a:p>
              <a:r>
                <a:rPr lang="da-DK" b="1" dirty="0">
                  <a:solidFill>
                    <a:srgbClr val="00B050"/>
                  </a:solidFill>
                </a:rPr>
                <a:t>c</a:t>
              </a:r>
              <a:r>
                <a:rPr lang="da-DK" b="1" baseline="-25000" dirty="0">
                  <a:solidFill>
                    <a:srgbClr val="00B050"/>
                  </a:solidFill>
                </a:rPr>
                <a:t>1</a:t>
              </a:r>
              <a:r>
                <a:rPr lang="da-DK" b="1" dirty="0">
                  <a:solidFill>
                    <a:srgbClr val="00B050"/>
                  </a:solidFill>
                </a:rPr>
                <a:t>*g(n)</a:t>
              </a:r>
            </a:p>
          </p:txBody>
        </p:sp>
      </p:grpSp>
      <p:sp>
        <p:nvSpPr>
          <p:cNvPr id="40" name="Title 2"/>
          <p:cNvSpPr>
            <a:spLocks noGrp="1"/>
          </p:cNvSpPr>
          <p:nvPr>
            <p:ph type="title"/>
          </p:nvPr>
        </p:nvSpPr>
        <p:spPr>
          <a:xfrm>
            <a:off x="587374" y="370290"/>
            <a:ext cx="5108575" cy="1474385"/>
          </a:xfrm>
        </p:spPr>
        <p:txBody>
          <a:bodyPr/>
          <a:lstStyle/>
          <a:p>
            <a:r>
              <a:rPr lang="da-DK" sz="3200" dirty="0"/>
              <a:t>O-notation (</a:t>
            </a:r>
            <a:r>
              <a:rPr lang="da-DK" sz="3200" dirty="0" err="1"/>
              <a:t>big</a:t>
            </a:r>
            <a:r>
              <a:rPr lang="da-DK" sz="3200" dirty="0"/>
              <a:t>-O)</a:t>
            </a:r>
          </a:p>
        </p:txBody>
      </p:sp>
    </p:spTree>
    <p:extLst>
      <p:ext uri="{BB962C8B-B14F-4D97-AF65-F5344CB8AC3E}">
        <p14:creationId xmlns:p14="http://schemas.microsoft.com/office/powerpoint/2010/main" val="40553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23</a:t>
            </a:fld>
            <a:endParaRPr lang="en-US" dirty="0"/>
          </a:p>
        </p:txBody>
      </p:sp>
      <p:sp>
        <p:nvSpPr>
          <p:cNvPr id="3" name="Title 2"/>
          <p:cNvSpPr>
            <a:spLocks noGrp="1"/>
          </p:cNvSpPr>
          <p:nvPr>
            <p:ph type="title"/>
          </p:nvPr>
        </p:nvSpPr>
        <p:spPr/>
        <p:txBody>
          <a:bodyPr/>
          <a:lstStyle/>
          <a:p>
            <a:r>
              <a:rPr lang="da-DK" dirty="0"/>
              <a:t>O-notation (</a:t>
            </a:r>
            <a:r>
              <a:rPr lang="da-DK" dirty="0" err="1"/>
              <a:t>big</a:t>
            </a:r>
            <a:r>
              <a:rPr lang="da-DK" dirty="0"/>
              <a:t>-O)</a:t>
            </a:r>
          </a:p>
        </p:txBody>
      </p:sp>
      <p:sp>
        <p:nvSpPr>
          <p:cNvPr id="7" name="Rectangle 6"/>
          <p:cNvSpPr/>
          <p:nvPr/>
        </p:nvSpPr>
        <p:spPr>
          <a:xfrm>
            <a:off x="2531388" y="1493341"/>
            <a:ext cx="7238254"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da-DK" b="1" dirty="0"/>
              <a:t>Definition: For en funktion g(n), er </a:t>
            </a:r>
            <a:r>
              <a:rPr lang="da-DK" dirty="0"/>
              <a:t>O(g(n))</a:t>
            </a:r>
            <a:r>
              <a:rPr lang="da-DK" b="1" dirty="0"/>
              <a:t>  den mængde af funktioner, sådan at</a:t>
            </a:r>
          </a:p>
          <a:p>
            <a:endParaRPr lang="da-DK" b="1" dirty="0"/>
          </a:p>
          <a:p>
            <a:r>
              <a:rPr lang="da-DK" dirty="0"/>
              <a:t>O(g(n)) = {f(n) : der eksisterer </a:t>
            </a:r>
            <a:r>
              <a:rPr lang="da-DK" b="1" dirty="0"/>
              <a:t>positive konstanter</a:t>
            </a:r>
            <a:r>
              <a:rPr lang="da-DK" dirty="0"/>
              <a:t> c og </a:t>
            </a:r>
            <a:r>
              <a:rPr lang="pt-BR" dirty="0"/>
              <a:t>n</a:t>
            </a:r>
            <a:r>
              <a:rPr lang="pt-BR" baseline="-25000" dirty="0"/>
              <a:t>0</a:t>
            </a:r>
            <a:r>
              <a:rPr lang="da-DK" dirty="0"/>
              <a:t>, sådan at </a:t>
            </a:r>
          </a:p>
          <a:p>
            <a:r>
              <a:rPr lang="da-DK" dirty="0"/>
              <a:t>0 </a:t>
            </a:r>
            <a:r>
              <a:rPr lang="el-GR" dirty="0"/>
              <a:t>≤ </a:t>
            </a:r>
            <a:r>
              <a:rPr lang="pt-BR" dirty="0"/>
              <a:t>f(n) </a:t>
            </a:r>
            <a:r>
              <a:rPr lang="el-GR" dirty="0"/>
              <a:t>≤ </a:t>
            </a:r>
            <a:r>
              <a:rPr lang="pt-BR" dirty="0"/>
              <a:t>cg(n), for alle n </a:t>
            </a:r>
            <a:r>
              <a:rPr lang="da-DK" dirty="0"/>
              <a:t>≥</a:t>
            </a:r>
            <a:r>
              <a:rPr lang="pt-BR" dirty="0"/>
              <a:t> n</a:t>
            </a:r>
            <a:r>
              <a:rPr lang="pt-BR" baseline="-25000" dirty="0"/>
              <a:t>0</a:t>
            </a:r>
            <a:r>
              <a:rPr lang="pt-BR" dirty="0"/>
              <a:t>}</a:t>
            </a:r>
            <a:endParaRPr lang="da-DK" b="1" dirty="0"/>
          </a:p>
        </p:txBody>
      </p:sp>
      <p:sp>
        <p:nvSpPr>
          <p:cNvPr id="8" name="Text Placeholder 3"/>
          <p:cNvSpPr>
            <a:spLocks noGrp="1"/>
          </p:cNvSpPr>
          <p:nvPr>
            <p:ph type="body" sz="quarter" idx="12"/>
          </p:nvPr>
        </p:nvSpPr>
        <p:spPr>
          <a:xfrm>
            <a:off x="587375" y="3064475"/>
            <a:ext cx="5838825" cy="2704557"/>
          </a:xfrm>
        </p:spPr>
        <p:txBody>
          <a:bodyPr>
            <a:normAutofit fontScale="92500" lnSpcReduction="20000"/>
          </a:bodyPr>
          <a:lstStyle/>
          <a:p>
            <a:r>
              <a:rPr lang="en-US" b="1" dirty="0"/>
              <a:t>f(n) = </a:t>
            </a:r>
            <a:r>
              <a:rPr lang="da-DK" dirty="0"/>
              <a:t>O(g(n)) betyder at f(n) ∈ O(g(n)) </a:t>
            </a:r>
          </a:p>
          <a:p>
            <a:r>
              <a:rPr lang="da-DK" dirty="0"/>
              <a:t>Asymptotisk </a:t>
            </a:r>
            <a:r>
              <a:rPr lang="da-DK" b="1" dirty="0"/>
              <a:t>upper </a:t>
            </a:r>
            <a:r>
              <a:rPr lang="da-DK" b="1" dirty="0" err="1"/>
              <a:t>bound</a:t>
            </a:r>
            <a:endParaRPr lang="da-DK" b="1" dirty="0"/>
          </a:p>
          <a:p>
            <a:r>
              <a:rPr lang="da-DK" dirty="0"/>
              <a:t>Kan læses som at f(n) vokser asymptotisk langsommere end g(n)</a:t>
            </a:r>
          </a:p>
          <a:p>
            <a:r>
              <a:rPr lang="da-DK" dirty="0"/>
              <a:t>For eksempel:</a:t>
            </a:r>
          </a:p>
          <a:p>
            <a:pPr lvl="1"/>
            <a:r>
              <a:rPr lang="pt-BR" i="1" dirty="0"/>
              <a:t>T</a:t>
            </a:r>
            <a:r>
              <a:rPr lang="pt-BR" dirty="0"/>
              <a:t>(</a:t>
            </a:r>
            <a:r>
              <a:rPr lang="pt-BR" i="1" dirty="0"/>
              <a:t>n</a:t>
            </a:r>
            <a:r>
              <a:rPr lang="pt-BR" dirty="0"/>
              <a:t>) = 23</a:t>
            </a:r>
            <a:r>
              <a:rPr lang="pt-BR" i="1" dirty="0"/>
              <a:t>n^</a:t>
            </a:r>
            <a:r>
              <a:rPr lang="pt-BR" dirty="0"/>
              <a:t>3 − 2</a:t>
            </a:r>
            <a:r>
              <a:rPr lang="pt-BR" i="1" dirty="0"/>
              <a:t>n </a:t>
            </a:r>
            <a:r>
              <a:rPr lang="pt-BR" dirty="0"/>
              <a:t>= O(</a:t>
            </a:r>
            <a:r>
              <a:rPr lang="pt-BR" i="1" dirty="0"/>
              <a:t>n^</a:t>
            </a:r>
            <a:r>
              <a:rPr lang="pt-BR" dirty="0"/>
              <a:t>4) </a:t>
            </a:r>
            <a:endParaRPr lang="da-DK" dirty="0"/>
          </a:p>
          <a:p>
            <a:pPr lvl="1"/>
            <a:r>
              <a:rPr lang="pt-BR" i="1" dirty="0"/>
              <a:t>T</a:t>
            </a:r>
            <a:r>
              <a:rPr lang="pt-BR" dirty="0"/>
              <a:t>(</a:t>
            </a:r>
            <a:r>
              <a:rPr lang="pt-BR" i="1" dirty="0"/>
              <a:t>n</a:t>
            </a:r>
            <a:r>
              <a:rPr lang="pt-BR" dirty="0"/>
              <a:t>) = 23</a:t>
            </a:r>
            <a:r>
              <a:rPr lang="pt-BR" i="1" dirty="0"/>
              <a:t>n^</a:t>
            </a:r>
            <a:r>
              <a:rPr lang="pt-BR" dirty="0"/>
              <a:t>3 − 2</a:t>
            </a:r>
            <a:r>
              <a:rPr lang="pt-BR" i="1" dirty="0"/>
              <a:t>n </a:t>
            </a:r>
            <a:r>
              <a:rPr lang="pt-BR" dirty="0"/>
              <a:t>= O(</a:t>
            </a:r>
            <a:r>
              <a:rPr lang="pt-BR" i="1" dirty="0"/>
              <a:t>n^</a:t>
            </a:r>
            <a:r>
              <a:rPr lang="pt-BR" dirty="0"/>
              <a:t>3) </a:t>
            </a:r>
          </a:p>
          <a:p>
            <a:pPr lvl="1"/>
            <a:r>
              <a:rPr lang="pt-BR" i="1" dirty="0"/>
              <a:t>T</a:t>
            </a:r>
            <a:r>
              <a:rPr lang="pt-BR" dirty="0"/>
              <a:t>(</a:t>
            </a:r>
            <a:r>
              <a:rPr lang="pt-BR" i="1" dirty="0"/>
              <a:t>n</a:t>
            </a:r>
            <a:r>
              <a:rPr lang="pt-BR" dirty="0"/>
              <a:t>) = 35 ⋅ 2^</a:t>
            </a:r>
            <a:r>
              <a:rPr lang="pt-BR" i="1" dirty="0"/>
              <a:t>n </a:t>
            </a:r>
            <a:r>
              <a:rPr lang="pt-BR" dirty="0"/>
              <a:t>+ </a:t>
            </a:r>
            <a:r>
              <a:rPr lang="pt-BR" i="1" dirty="0"/>
              <a:t>n^</a:t>
            </a:r>
            <a:r>
              <a:rPr lang="pt-BR" dirty="0"/>
              <a:t>30 = O(2^</a:t>
            </a:r>
            <a:r>
              <a:rPr lang="pt-BR" i="1" dirty="0"/>
              <a:t>n</a:t>
            </a:r>
            <a:r>
              <a:rPr lang="pt-BR" dirty="0"/>
              <a:t>)</a:t>
            </a:r>
          </a:p>
          <a:p>
            <a:pPr lvl="1"/>
            <a:r>
              <a:rPr lang="pt-BR" i="1" dirty="0"/>
              <a:t>T</a:t>
            </a:r>
            <a:r>
              <a:rPr lang="pt-BR" dirty="0"/>
              <a:t>(</a:t>
            </a:r>
            <a:r>
              <a:rPr lang="pt-BR" i="1" dirty="0"/>
              <a:t>n</a:t>
            </a:r>
            <a:r>
              <a:rPr lang="pt-BR" dirty="0"/>
              <a:t>) = 100 = O(log n)</a:t>
            </a:r>
          </a:p>
          <a:p>
            <a:pPr lvl="1"/>
            <a:r>
              <a:rPr lang="pt-BR" dirty="0"/>
              <a:t>T(n) = 100 = O(1)</a:t>
            </a:r>
            <a:endParaRPr lang="da-DK" dirty="0"/>
          </a:p>
        </p:txBody>
      </p:sp>
      <p:pic>
        <p:nvPicPr>
          <p:cNvPr id="9" name="Picture 8"/>
          <p:cNvPicPr>
            <a:picLocks noChangeAspect="1"/>
          </p:cNvPicPr>
          <p:nvPr/>
        </p:nvPicPr>
        <p:blipFill>
          <a:blip r:embed="rId2"/>
          <a:stretch>
            <a:fillRect/>
          </a:stretch>
        </p:blipFill>
        <p:spPr>
          <a:xfrm>
            <a:off x="7580641" y="3130552"/>
            <a:ext cx="3315959" cy="3459159"/>
          </a:xfrm>
          <a:prstGeom prst="rect">
            <a:avLst/>
          </a:prstGeom>
        </p:spPr>
      </p:pic>
    </p:spTree>
    <p:extLst>
      <p:ext uri="{BB962C8B-B14F-4D97-AF65-F5344CB8AC3E}">
        <p14:creationId xmlns:p14="http://schemas.microsoft.com/office/powerpoint/2010/main" val="19088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24</a:t>
            </a:fld>
            <a:endParaRPr lang="en-US" dirty="0"/>
          </a:p>
        </p:txBody>
      </p:sp>
      <p:cxnSp>
        <p:nvCxnSpPr>
          <p:cNvPr id="8" name="Straight Connector 7"/>
          <p:cNvCxnSpPr/>
          <p:nvPr/>
        </p:nvCxnSpPr>
        <p:spPr>
          <a:xfrm>
            <a:off x="2469513" y="5281548"/>
            <a:ext cx="7499927" cy="1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968277" y="1328384"/>
            <a:ext cx="9236"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2982870" y="827773"/>
            <a:ext cx="3895344" cy="4535424"/>
          </a:xfrm>
          <a:custGeom>
            <a:avLst/>
            <a:gdLst>
              <a:gd name="connsiteX0" fmla="*/ 0 w 3895344"/>
              <a:gd name="connsiteY0" fmla="*/ 4535424 h 4535424"/>
              <a:gd name="connsiteX1" fmla="*/ 950976 w 3895344"/>
              <a:gd name="connsiteY1" fmla="*/ 4187952 h 4535424"/>
              <a:gd name="connsiteX2" fmla="*/ 1188720 w 3895344"/>
              <a:gd name="connsiteY2" fmla="*/ 2542032 h 4535424"/>
              <a:gd name="connsiteX3" fmla="*/ 2779776 w 3895344"/>
              <a:gd name="connsiteY3" fmla="*/ 1993392 h 4535424"/>
              <a:gd name="connsiteX4" fmla="*/ 3858768 w 3895344"/>
              <a:gd name="connsiteY4" fmla="*/ 109728 h 4535424"/>
              <a:gd name="connsiteX5" fmla="*/ 3858768 w 3895344"/>
              <a:gd name="connsiteY5" fmla="*/ 109728 h 4535424"/>
              <a:gd name="connsiteX6" fmla="*/ 3895344 w 3895344"/>
              <a:gd name="connsiteY6" fmla="*/ 0 h 453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344" h="4535424">
                <a:moveTo>
                  <a:pt x="0" y="4535424"/>
                </a:moveTo>
                <a:cubicBezTo>
                  <a:pt x="376428" y="4527804"/>
                  <a:pt x="752856" y="4520184"/>
                  <a:pt x="950976" y="4187952"/>
                </a:cubicBezTo>
                <a:cubicBezTo>
                  <a:pt x="1149096" y="3855720"/>
                  <a:pt x="883920" y="2907792"/>
                  <a:pt x="1188720" y="2542032"/>
                </a:cubicBezTo>
                <a:cubicBezTo>
                  <a:pt x="1493520" y="2176272"/>
                  <a:pt x="2334768" y="2398776"/>
                  <a:pt x="2779776" y="1993392"/>
                </a:cubicBezTo>
                <a:cubicBezTo>
                  <a:pt x="3224784" y="1588008"/>
                  <a:pt x="3858768" y="109728"/>
                  <a:pt x="3858768" y="109728"/>
                </a:cubicBezTo>
                <a:lnTo>
                  <a:pt x="3858768" y="109728"/>
                </a:lnTo>
                <a:lnTo>
                  <a:pt x="3895344" y="0"/>
                </a:ln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TextBox 31"/>
          <p:cNvSpPr txBox="1"/>
          <p:nvPr/>
        </p:nvSpPr>
        <p:spPr>
          <a:xfrm>
            <a:off x="9206239" y="5235764"/>
            <a:ext cx="325730" cy="369332"/>
          </a:xfrm>
          <a:prstGeom prst="rect">
            <a:avLst/>
          </a:prstGeom>
          <a:noFill/>
        </p:spPr>
        <p:txBody>
          <a:bodyPr wrap="none" rtlCol="0">
            <a:spAutoFit/>
          </a:bodyPr>
          <a:lstStyle/>
          <a:p>
            <a:r>
              <a:rPr lang="da-DK" b="1" dirty="0"/>
              <a:t>n</a:t>
            </a:r>
          </a:p>
        </p:txBody>
      </p:sp>
      <p:sp>
        <p:nvSpPr>
          <p:cNvPr id="33" name="TextBox 32"/>
          <p:cNvSpPr txBox="1"/>
          <p:nvPr/>
        </p:nvSpPr>
        <p:spPr>
          <a:xfrm>
            <a:off x="6737332" y="1238116"/>
            <a:ext cx="556563" cy="369332"/>
          </a:xfrm>
          <a:prstGeom prst="rect">
            <a:avLst/>
          </a:prstGeom>
          <a:noFill/>
        </p:spPr>
        <p:txBody>
          <a:bodyPr wrap="none" rtlCol="0">
            <a:spAutoFit/>
          </a:bodyPr>
          <a:lstStyle/>
          <a:p>
            <a:r>
              <a:rPr lang="da-DK" b="1" dirty="0"/>
              <a:t>f(n)</a:t>
            </a:r>
          </a:p>
        </p:txBody>
      </p:sp>
      <p:grpSp>
        <p:nvGrpSpPr>
          <p:cNvPr id="39" name="Group 38"/>
          <p:cNvGrpSpPr/>
          <p:nvPr/>
        </p:nvGrpSpPr>
        <p:grpSpPr>
          <a:xfrm>
            <a:off x="2968277" y="783069"/>
            <a:ext cx="3909937" cy="4516951"/>
            <a:chOff x="2198255" y="182880"/>
            <a:chExt cx="3690481" cy="4472247"/>
          </a:xfrm>
        </p:grpSpPr>
        <p:sp>
          <p:nvSpPr>
            <p:cNvPr id="31" name="Freeform 30"/>
            <p:cNvSpPr/>
            <p:nvPr/>
          </p:nvSpPr>
          <p:spPr>
            <a:xfrm>
              <a:off x="2198255" y="182880"/>
              <a:ext cx="3690481" cy="4472247"/>
            </a:xfrm>
            <a:custGeom>
              <a:avLst/>
              <a:gdLst>
                <a:gd name="connsiteX0" fmla="*/ 0 w 2194560"/>
                <a:gd name="connsiteY0" fmla="*/ 4407408 h 4407408"/>
                <a:gd name="connsiteX1" fmla="*/ 1572768 w 2194560"/>
                <a:gd name="connsiteY1" fmla="*/ 2468880 h 4407408"/>
                <a:gd name="connsiteX2" fmla="*/ 2194560 w 2194560"/>
                <a:gd name="connsiteY2" fmla="*/ 0 h 4407408"/>
                <a:gd name="connsiteX3" fmla="*/ 2194560 w 2194560"/>
                <a:gd name="connsiteY3" fmla="*/ 0 h 4407408"/>
              </a:gdLst>
              <a:ahLst/>
              <a:cxnLst>
                <a:cxn ang="0">
                  <a:pos x="connsiteX0" y="connsiteY0"/>
                </a:cxn>
                <a:cxn ang="0">
                  <a:pos x="connsiteX1" y="connsiteY1"/>
                </a:cxn>
                <a:cxn ang="0">
                  <a:pos x="connsiteX2" y="connsiteY2"/>
                </a:cxn>
                <a:cxn ang="0">
                  <a:pos x="connsiteX3" y="connsiteY3"/>
                </a:cxn>
              </a:cxnLst>
              <a:rect l="l" t="t" r="r" b="b"/>
              <a:pathLst>
                <a:path w="2194560" h="4407408">
                  <a:moveTo>
                    <a:pt x="0" y="4407408"/>
                  </a:moveTo>
                  <a:cubicBezTo>
                    <a:pt x="603504" y="3805428"/>
                    <a:pt x="1207008" y="3203448"/>
                    <a:pt x="1572768" y="2468880"/>
                  </a:cubicBezTo>
                  <a:cubicBezTo>
                    <a:pt x="1938528" y="1734312"/>
                    <a:pt x="2194560" y="0"/>
                    <a:pt x="2194560" y="0"/>
                  </a:cubicBezTo>
                  <a:lnTo>
                    <a:pt x="2194560" y="0"/>
                  </a:lnTo>
                </a:path>
              </a:pathLst>
            </a:custGeom>
            <a:noFill/>
            <a:ln w="38100">
              <a:solidFill>
                <a:srgbClr val="FF0000"/>
              </a:soli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TextBox 33"/>
            <p:cNvSpPr txBox="1"/>
            <p:nvPr/>
          </p:nvSpPr>
          <p:spPr>
            <a:xfrm>
              <a:off x="5160814" y="507217"/>
              <a:ext cx="620683" cy="369332"/>
            </a:xfrm>
            <a:prstGeom prst="rect">
              <a:avLst/>
            </a:prstGeom>
            <a:noFill/>
          </p:spPr>
          <p:txBody>
            <a:bodyPr wrap="none" rtlCol="0">
              <a:spAutoFit/>
            </a:bodyPr>
            <a:lstStyle/>
            <a:p>
              <a:r>
                <a:rPr lang="da-DK" b="1" dirty="0">
                  <a:solidFill>
                    <a:srgbClr val="FF0000"/>
                  </a:solidFill>
                </a:rPr>
                <a:t>g(n)</a:t>
              </a:r>
            </a:p>
          </p:txBody>
        </p:sp>
      </p:grpSp>
      <p:grpSp>
        <p:nvGrpSpPr>
          <p:cNvPr id="37" name="Group 36"/>
          <p:cNvGrpSpPr/>
          <p:nvPr/>
        </p:nvGrpSpPr>
        <p:grpSpPr>
          <a:xfrm>
            <a:off x="2999496" y="955789"/>
            <a:ext cx="5731074" cy="4431791"/>
            <a:chOff x="2229474" y="310896"/>
            <a:chExt cx="5731074" cy="4431791"/>
          </a:xfrm>
        </p:grpSpPr>
        <p:sp>
          <p:nvSpPr>
            <p:cNvPr id="30" name="Freeform 29"/>
            <p:cNvSpPr/>
            <p:nvPr/>
          </p:nvSpPr>
          <p:spPr>
            <a:xfrm>
              <a:off x="2229474" y="310896"/>
              <a:ext cx="4821936" cy="4431791"/>
            </a:xfrm>
            <a:custGeom>
              <a:avLst/>
              <a:gdLst>
                <a:gd name="connsiteX0" fmla="*/ 0 w 2194560"/>
                <a:gd name="connsiteY0" fmla="*/ 4407408 h 4407408"/>
                <a:gd name="connsiteX1" fmla="*/ 1572768 w 2194560"/>
                <a:gd name="connsiteY1" fmla="*/ 2468880 h 4407408"/>
                <a:gd name="connsiteX2" fmla="*/ 2194560 w 2194560"/>
                <a:gd name="connsiteY2" fmla="*/ 0 h 4407408"/>
                <a:gd name="connsiteX3" fmla="*/ 2194560 w 2194560"/>
                <a:gd name="connsiteY3" fmla="*/ 0 h 4407408"/>
              </a:gdLst>
              <a:ahLst/>
              <a:cxnLst>
                <a:cxn ang="0">
                  <a:pos x="connsiteX0" y="connsiteY0"/>
                </a:cxn>
                <a:cxn ang="0">
                  <a:pos x="connsiteX1" y="connsiteY1"/>
                </a:cxn>
                <a:cxn ang="0">
                  <a:pos x="connsiteX2" y="connsiteY2"/>
                </a:cxn>
                <a:cxn ang="0">
                  <a:pos x="connsiteX3" y="connsiteY3"/>
                </a:cxn>
              </a:cxnLst>
              <a:rect l="l" t="t" r="r" b="b"/>
              <a:pathLst>
                <a:path w="2194560" h="4407408">
                  <a:moveTo>
                    <a:pt x="0" y="4407408"/>
                  </a:moveTo>
                  <a:cubicBezTo>
                    <a:pt x="603504" y="3805428"/>
                    <a:pt x="1207008" y="3203448"/>
                    <a:pt x="1572768" y="2468880"/>
                  </a:cubicBezTo>
                  <a:cubicBezTo>
                    <a:pt x="1938528" y="1734312"/>
                    <a:pt x="2194560" y="0"/>
                    <a:pt x="2194560" y="0"/>
                  </a:cubicBezTo>
                  <a:lnTo>
                    <a:pt x="2194560" y="0"/>
                  </a:lnTo>
                </a:path>
              </a:pathLst>
            </a:custGeom>
            <a:noFill/>
            <a:ln w="38100">
              <a:solidFill>
                <a:srgbClr val="FFFF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TextBox 34"/>
            <p:cNvSpPr txBox="1"/>
            <p:nvPr/>
          </p:nvSpPr>
          <p:spPr>
            <a:xfrm>
              <a:off x="7036897" y="820387"/>
              <a:ext cx="923651" cy="369332"/>
            </a:xfrm>
            <a:prstGeom prst="rect">
              <a:avLst/>
            </a:prstGeom>
            <a:noFill/>
          </p:spPr>
          <p:txBody>
            <a:bodyPr wrap="none" rtlCol="0">
              <a:spAutoFit/>
            </a:bodyPr>
            <a:lstStyle/>
            <a:p>
              <a:r>
                <a:rPr lang="da-DK" b="1" dirty="0">
                  <a:solidFill>
                    <a:srgbClr val="FFFF00"/>
                  </a:solidFill>
                </a:rPr>
                <a:t>c</a:t>
              </a:r>
              <a:r>
                <a:rPr lang="da-DK" b="1" baseline="-25000" dirty="0">
                  <a:solidFill>
                    <a:srgbClr val="FFFF00"/>
                  </a:solidFill>
                </a:rPr>
                <a:t>2</a:t>
              </a:r>
              <a:r>
                <a:rPr lang="da-DK" b="1" dirty="0">
                  <a:solidFill>
                    <a:srgbClr val="FFFF00"/>
                  </a:solidFill>
                </a:rPr>
                <a:t>*g(n)</a:t>
              </a:r>
            </a:p>
          </p:txBody>
        </p:sp>
      </p:grpSp>
      <p:sp>
        <p:nvSpPr>
          <p:cNvPr id="17" name="Title 2"/>
          <p:cNvSpPr>
            <a:spLocks noGrp="1"/>
          </p:cNvSpPr>
          <p:nvPr>
            <p:ph type="title"/>
          </p:nvPr>
        </p:nvSpPr>
        <p:spPr>
          <a:xfrm>
            <a:off x="587374" y="370290"/>
            <a:ext cx="6150310" cy="1474385"/>
          </a:xfrm>
        </p:spPr>
        <p:txBody>
          <a:bodyPr/>
          <a:lstStyle/>
          <a:p>
            <a:r>
              <a:rPr lang="el-GR" sz="3200" b="0" dirty="0"/>
              <a:t>Ω</a:t>
            </a:r>
            <a:r>
              <a:rPr lang="da-DK" sz="3200" dirty="0"/>
              <a:t>-notation (</a:t>
            </a:r>
            <a:r>
              <a:rPr lang="da-DK" sz="3200" dirty="0" err="1"/>
              <a:t>big</a:t>
            </a:r>
            <a:r>
              <a:rPr lang="da-DK" sz="3200" dirty="0"/>
              <a:t>-Omega)</a:t>
            </a:r>
          </a:p>
        </p:txBody>
      </p:sp>
    </p:spTree>
    <p:extLst>
      <p:ext uri="{BB962C8B-B14F-4D97-AF65-F5344CB8AC3E}">
        <p14:creationId xmlns:p14="http://schemas.microsoft.com/office/powerpoint/2010/main" val="171399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25</a:t>
            </a:fld>
            <a:endParaRPr lang="en-US" dirty="0"/>
          </a:p>
        </p:txBody>
      </p:sp>
      <p:sp>
        <p:nvSpPr>
          <p:cNvPr id="3" name="Title 2"/>
          <p:cNvSpPr>
            <a:spLocks noGrp="1"/>
          </p:cNvSpPr>
          <p:nvPr>
            <p:ph type="title"/>
          </p:nvPr>
        </p:nvSpPr>
        <p:spPr>
          <a:xfrm>
            <a:off x="587374" y="370290"/>
            <a:ext cx="6150310" cy="1474385"/>
          </a:xfrm>
        </p:spPr>
        <p:txBody>
          <a:bodyPr/>
          <a:lstStyle/>
          <a:p>
            <a:r>
              <a:rPr lang="el-GR" b="0" dirty="0"/>
              <a:t>Ω</a:t>
            </a:r>
            <a:r>
              <a:rPr lang="da-DK" dirty="0"/>
              <a:t>-notation (</a:t>
            </a:r>
            <a:r>
              <a:rPr lang="da-DK" dirty="0" err="1"/>
              <a:t>big</a:t>
            </a:r>
            <a:r>
              <a:rPr lang="da-DK" dirty="0"/>
              <a:t>-Omega)</a:t>
            </a:r>
          </a:p>
        </p:txBody>
      </p:sp>
      <p:sp>
        <p:nvSpPr>
          <p:cNvPr id="5" name="Rectangle 4"/>
          <p:cNvSpPr/>
          <p:nvPr/>
        </p:nvSpPr>
        <p:spPr>
          <a:xfrm>
            <a:off x="2531388" y="1493341"/>
            <a:ext cx="7238254"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da-DK" b="1" dirty="0"/>
              <a:t>Definition: For en funktion g(n), er </a:t>
            </a:r>
            <a:r>
              <a:rPr lang="el-GR" dirty="0"/>
              <a:t>Ω</a:t>
            </a:r>
            <a:r>
              <a:rPr lang="da-DK" dirty="0"/>
              <a:t>(g(n))</a:t>
            </a:r>
            <a:r>
              <a:rPr lang="da-DK" b="1" dirty="0"/>
              <a:t>  den mængde af funktioner, sådan at</a:t>
            </a:r>
          </a:p>
          <a:p>
            <a:endParaRPr lang="da-DK" b="1" dirty="0"/>
          </a:p>
          <a:p>
            <a:r>
              <a:rPr lang="el-GR" dirty="0"/>
              <a:t>Ω</a:t>
            </a:r>
            <a:r>
              <a:rPr lang="da-DK" dirty="0"/>
              <a:t>(g(n)) = {f(n) : der eksisterer </a:t>
            </a:r>
            <a:r>
              <a:rPr lang="da-DK" b="1" dirty="0"/>
              <a:t>positive konstanter </a:t>
            </a:r>
            <a:r>
              <a:rPr lang="da-DK" dirty="0"/>
              <a:t>c og </a:t>
            </a:r>
            <a:r>
              <a:rPr lang="pt-BR" dirty="0"/>
              <a:t>n</a:t>
            </a:r>
            <a:r>
              <a:rPr lang="pt-BR" baseline="-25000" dirty="0"/>
              <a:t>0</a:t>
            </a:r>
            <a:r>
              <a:rPr lang="da-DK" dirty="0"/>
              <a:t>, sådan at </a:t>
            </a:r>
          </a:p>
          <a:p>
            <a:r>
              <a:rPr lang="da-DK" dirty="0"/>
              <a:t>0 </a:t>
            </a:r>
            <a:r>
              <a:rPr lang="el-GR" dirty="0"/>
              <a:t>≤ </a:t>
            </a:r>
            <a:r>
              <a:rPr lang="pt-BR" dirty="0"/>
              <a:t>cg(n) </a:t>
            </a:r>
            <a:r>
              <a:rPr lang="el-GR" dirty="0"/>
              <a:t>≤ </a:t>
            </a:r>
            <a:r>
              <a:rPr lang="pt-BR" dirty="0"/>
              <a:t>f(n) , for alle n </a:t>
            </a:r>
            <a:r>
              <a:rPr lang="da-DK" dirty="0"/>
              <a:t>≥</a:t>
            </a:r>
            <a:r>
              <a:rPr lang="pt-BR" dirty="0"/>
              <a:t> n</a:t>
            </a:r>
            <a:r>
              <a:rPr lang="pt-BR" baseline="-25000" dirty="0"/>
              <a:t>0</a:t>
            </a:r>
            <a:r>
              <a:rPr lang="pt-BR" dirty="0"/>
              <a:t>}</a:t>
            </a:r>
            <a:endParaRPr lang="da-DK" b="1" dirty="0"/>
          </a:p>
        </p:txBody>
      </p:sp>
      <p:sp>
        <p:nvSpPr>
          <p:cNvPr id="6" name="Text Placeholder 3"/>
          <p:cNvSpPr>
            <a:spLocks noGrp="1"/>
          </p:cNvSpPr>
          <p:nvPr>
            <p:ph type="body" sz="quarter" idx="12"/>
          </p:nvPr>
        </p:nvSpPr>
        <p:spPr>
          <a:xfrm>
            <a:off x="587375" y="3064475"/>
            <a:ext cx="10752512" cy="2704557"/>
          </a:xfrm>
        </p:spPr>
        <p:txBody>
          <a:bodyPr>
            <a:normAutofit fontScale="92500" lnSpcReduction="10000"/>
          </a:bodyPr>
          <a:lstStyle/>
          <a:p>
            <a:r>
              <a:rPr lang="en-US" b="1" dirty="0"/>
              <a:t>f(n) = </a:t>
            </a:r>
            <a:r>
              <a:rPr lang="el-GR" dirty="0"/>
              <a:t>Ω</a:t>
            </a:r>
            <a:r>
              <a:rPr lang="da-DK" dirty="0"/>
              <a:t>(g(n)) betyder at f(n) ∈ </a:t>
            </a:r>
            <a:r>
              <a:rPr lang="el-GR" dirty="0"/>
              <a:t>Ω</a:t>
            </a:r>
            <a:r>
              <a:rPr lang="da-DK" dirty="0"/>
              <a:t>(g(n)) </a:t>
            </a:r>
          </a:p>
          <a:p>
            <a:r>
              <a:rPr lang="da-DK" dirty="0"/>
              <a:t>Asymptotisk </a:t>
            </a:r>
            <a:r>
              <a:rPr lang="da-DK" b="1" dirty="0" err="1"/>
              <a:t>lower</a:t>
            </a:r>
            <a:r>
              <a:rPr lang="da-DK" b="1" dirty="0"/>
              <a:t> </a:t>
            </a:r>
            <a:r>
              <a:rPr lang="da-DK" b="1" dirty="0" err="1"/>
              <a:t>bound</a:t>
            </a:r>
            <a:endParaRPr lang="da-DK" b="1" dirty="0"/>
          </a:p>
          <a:p>
            <a:r>
              <a:rPr lang="da-DK" dirty="0"/>
              <a:t>Kan læses som at f(n) vokser asymptotisk stærkere end g(n)</a:t>
            </a:r>
          </a:p>
          <a:p>
            <a:r>
              <a:rPr lang="da-DK" dirty="0"/>
              <a:t>For eksempel:</a:t>
            </a:r>
          </a:p>
          <a:p>
            <a:pPr lvl="1"/>
            <a:r>
              <a:rPr lang="pt-BR" i="1" dirty="0"/>
              <a:t>T</a:t>
            </a:r>
            <a:r>
              <a:rPr lang="pt-BR" dirty="0"/>
              <a:t>(</a:t>
            </a:r>
            <a:r>
              <a:rPr lang="pt-BR" i="1" dirty="0"/>
              <a:t>n</a:t>
            </a:r>
            <a:r>
              <a:rPr lang="pt-BR" dirty="0"/>
              <a:t>) = 23</a:t>
            </a:r>
            <a:r>
              <a:rPr lang="pt-BR" i="1" dirty="0"/>
              <a:t>n^</a:t>
            </a:r>
            <a:r>
              <a:rPr lang="pt-BR" dirty="0"/>
              <a:t>3 − 2</a:t>
            </a:r>
            <a:r>
              <a:rPr lang="pt-BR" i="1" dirty="0"/>
              <a:t>n </a:t>
            </a:r>
            <a:r>
              <a:rPr lang="pt-BR" dirty="0"/>
              <a:t>= </a:t>
            </a:r>
            <a:r>
              <a:rPr lang="el-GR" dirty="0"/>
              <a:t>Ω</a:t>
            </a:r>
            <a:r>
              <a:rPr lang="pt-BR" dirty="0"/>
              <a:t>(</a:t>
            </a:r>
            <a:r>
              <a:rPr lang="pt-BR" i="1" dirty="0"/>
              <a:t>n^</a:t>
            </a:r>
            <a:r>
              <a:rPr lang="pt-BR" dirty="0"/>
              <a:t>3) </a:t>
            </a:r>
            <a:endParaRPr lang="da-DK" dirty="0"/>
          </a:p>
          <a:p>
            <a:pPr lvl="1"/>
            <a:r>
              <a:rPr lang="pt-BR" i="1" dirty="0"/>
              <a:t>T</a:t>
            </a:r>
            <a:r>
              <a:rPr lang="pt-BR" dirty="0"/>
              <a:t>(</a:t>
            </a:r>
            <a:r>
              <a:rPr lang="pt-BR" i="1" dirty="0"/>
              <a:t>n</a:t>
            </a:r>
            <a:r>
              <a:rPr lang="pt-BR" dirty="0"/>
              <a:t>) = 23</a:t>
            </a:r>
            <a:r>
              <a:rPr lang="pt-BR" i="1" dirty="0"/>
              <a:t>n^</a:t>
            </a:r>
            <a:r>
              <a:rPr lang="pt-BR" dirty="0"/>
              <a:t>3 − 2</a:t>
            </a:r>
            <a:r>
              <a:rPr lang="pt-BR" i="1" dirty="0"/>
              <a:t>n </a:t>
            </a:r>
            <a:r>
              <a:rPr lang="pt-BR" dirty="0"/>
              <a:t>= </a:t>
            </a:r>
            <a:r>
              <a:rPr lang="el-GR" dirty="0"/>
              <a:t>Ω</a:t>
            </a:r>
            <a:r>
              <a:rPr lang="pt-BR" dirty="0"/>
              <a:t>(</a:t>
            </a:r>
            <a:r>
              <a:rPr lang="pt-BR" i="1" dirty="0"/>
              <a:t>n</a:t>
            </a:r>
            <a:r>
              <a:rPr lang="pt-BR" dirty="0"/>
              <a:t>) </a:t>
            </a:r>
          </a:p>
          <a:p>
            <a:pPr lvl="1"/>
            <a:r>
              <a:rPr lang="pt-BR" i="1" dirty="0"/>
              <a:t>T</a:t>
            </a:r>
            <a:r>
              <a:rPr lang="pt-BR" dirty="0"/>
              <a:t>(</a:t>
            </a:r>
            <a:r>
              <a:rPr lang="pt-BR" i="1" dirty="0"/>
              <a:t>n</a:t>
            </a:r>
            <a:r>
              <a:rPr lang="pt-BR" dirty="0"/>
              <a:t>) = 35 ⋅ 2^</a:t>
            </a:r>
            <a:r>
              <a:rPr lang="pt-BR" i="1" dirty="0"/>
              <a:t>n </a:t>
            </a:r>
            <a:r>
              <a:rPr lang="pt-BR" dirty="0"/>
              <a:t>+ </a:t>
            </a:r>
            <a:r>
              <a:rPr lang="pt-BR" i="1" dirty="0"/>
              <a:t>n^</a:t>
            </a:r>
            <a:r>
              <a:rPr lang="pt-BR" dirty="0"/>
              <a:t>30 = </a:t>
            </a:r>
            <a:r>
              <a:rPr lang="el-GR" dirty="0"/>
              <a:t>Ω</a:t>
            </a:r>
            <a:r>
              <a:rPr lang="pt-BR" dirty="0"/>
              <a:t>(n^100)</a:t>
            </a:r>
          </a:p>
          <a:p>
            <a:pPr lvl="1"/>
            <a:r>
              <a:rPr lang="pt-BR" i="1" dirty="0"/>
              <a:t>T</a:t>
            </a:r>
            <a:r>
              <a:rPr lang="pt-BR" dirty="0"/>
              <a:t>(</a:t>
            </a:r>
            <a:r>
              <a:rPr lang="pt-BR" i="1" dirty="0"/>
              <a:t>n</a:t>
            </a:r>
            <a:r>
              <a:rPr lang="pt-BR" dirty="0"/>
              <a:t>) = 100 = </a:t>
            </a:r>
            <a:r>
              <a:rPr lang="el-GR" dirty="0"/>
              <a:t>Ω</a:t>
            </a:r>
            <a:r>
              <a:rPr lang="pt-BR" dirty="0"/>
              <a:t>(1)</a:t>
            </a:r>
            <a:endParaRPr lang="da-DK" dirty="0"/>
          </a:p>
        </p:txBody>
      </p:sp>
      <p:pic>
        <p:nvPicPr>
          <p:cNvPr id="7" name="Picture 6"/>
          <p:cNvPicPr>
            <a:picLocks noChangeAspect="1"/>
          </p:cNvPicPr>
          <p:nvPr/>
        </p:nvPicPr>
        <p:blipFill>
          <a:blip r:embed="rId2"/>
          <a:stretch>
            <a:fillRect/>
          </a:stretch>
        </p:blipFill>
        <p:spPr>
          <a:xfrm>
            <a:off x="7685789" y="3161299"/>
            <a:ext cx="3274312" cy="3415713"/>
          </a:xfrm>
          <a:prstGeom prst="rect">
            <a:avLst/>
          </a:prstGeom>
        </p:spPr>
      </p:pic>
    </p:spTree>
    <p:extLst>
      <p:ext uri="{BB962C8B-B14F-4D97-AF65-F5344CB8AC3E}">
        <p14:creationId xmlns:p14="http://schemas.microsoft.com/office/powerpoint/2010/main" val="304605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26</a:t>
            </a:fld>
            <a:endParaRPr lang="en-US" dirty="0"/>
          </a:p>
        </p:txBody>
      </p:sp>
      <p:cxnSp>
        <p:nvCxnSpPr>
          <p:cNvPr id="8" name="Straight Connector 7"/>
          <p:cNvCxnSpPr/>
          <p:nvPr/>
        </p:nvCxnSpPr>
        <p:spPr>
          <a:xfrm>
            <a:off x="2469513" y="5281548"/>
            <a:ext cx="7499927" cy="18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968277" y="1328384"/>
            <a:ext cx="9236"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2982870" y="827773"/>
            <a:ext cx="3895344" cy="4535424"/>
          </a:xfrm>
          <a:custGeom>
            <a:avLst/>
            <a:gdLst>
              <a:gd name="connsiteX0" fmla="*/ 0 w 3895344"/>
              <a:gd name="connsiteY0" fmla="*/ 4535424 h 4535424"/>
              <a:gd name="connsiteX1" fmla="*/ 950976 w 3895344"/>
              <a:gd name="connsiteY1" fmla="*/ 4187952 h 4535424"/>
              <a:gd name="connsiteX2" fmla="*/ 1188720 w 3895344"/>
              <a:gd name="connsiteY2" fmla="*/ 2542032 h 4535424"/>
              <a:gd name="connsiteX3" fmla="*/ 2779776 w 3895344"/>
              <a:gd name="connsiteY3" fmla="*/ 1993392 h 4535424"/>
              <a:gd name="connsiteX4" fmla="*/ 3858768 w 3895344"/>
              <a:gd name="connsiteY4" fmla="*/ 109728 h 4535424"/>
              <a:gd name="connsiteX5" fmla="*/ 3858768 w 3895344"/>
              <a:gd name="connsiteY5" fmla="*/ 109728 h 4535424"/>
              <a:gd name="connsiteX6" fmla="*/ 3895344 w 3895344"/>
              <a:gd name="connsiteY6" fmla="*/ 0 h 453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344" h="4535424">
                <a:moveTo>
                  <a:pt x="0" y="4535424"/>
                </a:moveTo>
                <a:cubicBezTo>
                  <a:pt x="376428" y="4527804"/>
                  <a:pt x="752856" y="4520184"/>
                  <a:pt x="950976" y="4187952"/>
                </a:cubicBezTo>
                <a:cubicBezTo>
                  <a:pt x="1149096" y="3855720"/>
                  <a:pt x="883920" y="2907792"/>
                  <a:pt x="1188720" y="2542032"/>
                </a:cubicBezTo>
                <a:cubicBezTo>
                  <a:pt x="1493520" y="2176272"/>
                  <a:pt x="2334768" y="2398776"/>
                  <a:pt x="2779776" y="1993392"/>
                </a:cubicBezTo>
                <a:cubicBezTo>
                  <a:pt x="3224784" y="1588008"/>
                  <a:pt x="3858768" y="109728"/>
                  <a:pt x="3858768" y="109728"/>
                </a:cubicBezTo>
                <a:lnTo>
                  <a:pt x="3858768" y="109728"/>
                </a:lnTo>
                <a:lnTo>
                  <a:pt x="3895344" y="0"/>
                </a:ln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TextBox 31"/>
          <p:cNvSpPr txBox="1"/>
          <p:nvPr/>
        </p:nvSpPr>
        <p:spPr>
          <a:xfrm>
            <a:off x="9206239" y="5235764"/>
            <a:ext cx="325730" cy="369332"/>
          </a:xfrm>
          <a:prstGeom prst="rect">
            <a:avLst/>
          </a:prstGeom>
          <a:noFill/>
        </p:spPr>
        <p:txBody>
          <a:bodyPr wrap="none" rtlCol="0">
            <a:spAutoFit/>
          </a:bodyPr>
          <a:lstStyle/>
          <a:p>
            <a:r>
              <a:rPr lang="da-DK" b="1" dirty="0"/>
              <a:t>n</a:t>
            </a:r>
          </a:p>
        </p:txBody>
      </p:sp>
      <p:sp>
        <p:nvSpPr>
          <p:cNvPr id="33" name="TextBox 32"/>
          <p:cNvSpPr txBox="1"/>
          <p:nvPr/>
        </p:nvSpPr>
        <p:spPr>
          <a:xfrm>
            <a:off x="6737332" y="1238116"/>
            <a:ext cx="556563" cy="369332"/>
          </a:xfrm>
          <a:prstGeom prst="rect">
            <a:avLst/>
          </a:prstGeom>
          <a:noFill/>
        </p:spPr>
        <p:txBody>
          <a:bodyPr wrap="none" rtlCol="0">
            <a:spAutoFit/>
          </a:bodyPr>
          <a:lstStyle/>
          <a:p>
            <a:r>
              <a:rPr lang="da-DK" b="1" dirty="0"/>
              <a:t>f(n)</a:t>
            </a:r>
          </a:p>
        </p:txBody>
      </p:sp>
      <p:grpSp>
        <p:nvGrpSpPr>
          <p:cNvPr id="39" name="Group 38"/>
          <p:cNvGrpSpPr/>
          <p:nvPr/>
        </p:nvGrpSpPr>
        <p:grpSpPr>
          <a:xfrm>
            <a:off x="2968277" y="868229"/>
            <a:ext cx="3895344" cy="4431791"/>
            <a:chOff x="2198255" y="182880"/>
            <a:chExt cx="3690481" cy="4472247"/>
          </a:xfrm>
        </p:grpSpPr>
        <p:sp>
          <p:nvSpPr>
            <p:cNvPr id="31" name="Freeform 30"/>
            <p:cNvSpPr/>
            <p:nvPr/>
          </p:nvSpPr>
          <p:spPr>
            <a:xfrm>
              <a:off x="2198255" y="182880"/>
              <a:ext cx="3690481" cy="4472247"/>
            </a:xfrm>
            <a:custGeom>
              <a:avLst/>
              <a:gdLst>
                <a:gd name="connsiteX0" fmla="*/ 0 w 2194560"/>
                <a:gd name="connsiteY0" fmla="*/ 4407408 h 4407408"/>
                <a:gd name="connsiteX1" fmla="*/ 1572768 w 2194560"/>
                <a:gd name="connsiteY1" fmla="*/ 2468880 h 4407408"/>
                <a:gd name="connsiteX2" fmla="*/ 2194560 w 2194560"/>
                <a:gd name="connsiteY2" fmla="*/ 0 h 4407408"/>
                <a:gd name="connsiteX3" fmla="*/ 2194560 w 2194560"/>
                <a:gd name="connsiteY3" fmla="*/ 0 h 4407408"/>
              </a:gdLst>
              <a:ahLst/>
              <a:cxnLst>
                <a:cxn ang="0">
                  <a:pos x="connsiteX0" y="connsiteY0"/>
                </a:cxn>
                <a:cxn ang="0">
                  <a:pos x="connsiteX1" y="connsiteY1"/>
                </a:cxn>
                <a:cxn ang="0">
                  <a:pos x="connsiteX2" y="connsiteY2"/>
                </a:cxn>
                <a:cxn ang="0">
                  <a:pos x="connsiteX3" y="connsiteY3"/>
                </a:cxn>
              </a:cxnLst>
              <a:rect l="l" t="t" r="r" b="b"/>
              <a:pathLst>
                <a:path w="2194560" h="4407408">
                  <a:moveTo>
                    <a:pt x="0" y="4407408"/>
                  </a:moveTo>
                  <a:cubicBezTo>
                    <a:pt x="603504" y="3805428"/>
                    <a:pt x="1207008" y="3203448"/>
                    <a:pt x="1572768" y="2468880"/>
                  </a:cubicBezTo>
                  <a:cubicBezTo>
                    <a:pt x="1938528" y="1734312"/>
                    <a:pt x="2194560" y="0"/>
                    <a:pt x="2194560" y="0"/>
                  </a:cubicBezTo>
                  <a:lnTo>
                    <a:pt x="2194560" y="0"/>
                  </a:lnTo>
                </a:path>
              </a:pathLst>
            </a:custGeom>
            <a:noFill/>
            <a:ln w="38100">
              <a:solidFill>
                <a:srgbClr val="FF0000"/>
              </a:soli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4" name="TextBox 33"/>
            <p:cNvSpPr txBox="1"/>
            <p:nvPr/>
          </p:nvSpPr>
          <p:spPr>
            <a:xfrm>
              <a:off x="5160814" y="507217"/>
              <a:ext cx="620683" cy="369332"/>
            </a:xfrm>
            <a:prstGeom prst="rect">
              <a:avLst/>
            </a:prstGeom>
            <a:noFill/>
          </p:spPr>
          <p:txBody>
            <a:bodyPr wrap="none" rtlCol="0">
              <a:spAutoFit/>
            </a:bodyPr>
            <a:lstStyle/>
            <a:p>
              <a:r>
                <a:rPr lang="da-DK" b="1" dirty="0">
                  <a:solidFill>
                    <a:srgbClr val="FF0000"/>
                  </a:solidFill>
                </a:rPr>
                <a:t>g(n)</a:t>
              </a:r>
            </a:p>
          </p:txBody>
        </p:sp>
      </p:grpSp>
      <p:grpSp>
        <p:nvGrpSpPr>
          <p:cNvPr id="37" name="Group 36"/>
          <p:cNvGrpSpPr/>
          <p:nvPr/>
        </p:nvGrpSpPr>
        <p:grpSpPr>
          <a:xfrm>
            <a:off x="2999496" y="955789"/>
            <a:ext cx="5731074" cy="4431791"/>
            <a:chOff x="2229474" y="310896"/>
            <a:chExt cx="5731074" cy="4431791"/>
          </a:xfrm>
        </p:grpSpPr>
        <p:sp>
          <p:nvSpPr>
            <p:cNvPr id="30" name="Freeform 29"/>
            <p:cNvSpPr/>
            <p:nvPr/>
          </p:nvSpPr>
          <p:spPr>
            <a:xfrm>
              <a:off x="2229474" y="310896"/>
              <a:ext cx="4821936" cy="4431791"/>
            </a:xfrm>
            <a:custGeom>
              <a:avLst/>
              <a:gdLst>
                <a:gd name="connsiteX0" fmla="*/ 0 w 2194560"/>
                <a:gd name="connsiteY0" fmla="*/ 4407408 h 4407408"/>
                <a:gd name="connsiteX1" fmla="*/ 1572768 w 2194560"/>
                <a:gd name="connsiteY1" fmla="*/ 2468880 h 4407408"/>
                <a:gd name="connsiteX2" fmla="*/ 2194560 w 2194560"/>
                <a:gd name="connsiteY2" fmla="*/ 0 h 4407408"/>
                <a:gd name="connsiteX3" fmla="*/ 2194560 w 2194560"/>
                <a:gd name="connsiteY3" fmla="*/ 0 h 4407408"/>
              </a:gdLst>
              <a:ahLst/>
              <a:cxnLst>
                <a:cxn ang="0">
                  <a:pos x="connsiteX0" y="connsiteY0"/>
                </a:cxn>
                <a:cxn ang="0">
                  <a:pos x="connsiteX1" y="connsiteY1"/>
                </a:cxn>
                <a:cxn ang="0">
                  <a:pos x="connsiteX2" y="connsiteY2"/>
                </a:cxn>
                <a:cxn ang="0">
                  <a:pos x="connsiteX3" y="connsiteY3"/>
                </a:cxn>
              </a:cxnLst>
              <a:rect l="l" t="t" r="r" b="b"/>
              <a:pathLst>
                <a:path w="2194560" h="4407408">
                  <a:moveTo>
                    <a:pt x="0" y="4407408"/>
                  </a:moveTo>
                  <a:cubicBezTo>
                    <a:pt x="603504" y="3805428"/>
                    <a:pt x="1207008" y="3203448"/>
                    <a:pt x="1572768" y="2468880"/>
                  </a:cubicBezTo>
                  <a:cubicBezTo>
                    <a:pt x="1938528" y="1734312"/>
                    <a:pt x="2194560" y="0"/>
                    <a:pt x="2194560" y="0"/>
                  </a:cubicBezTo>
                  <a:lnTo>
                    <a:pt x="2194560" y="0"/>
                  </a:lnTo>
                </a:path>
              </a:pathLst>
            </a:custGeom>
            <a:noFill/>
            <a:ln w="38100">
              <a:solidFill>
                <a:srgbClr val="FFFF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TextBox 34"/>
            <p:cNvSpPr txBox="1"/>
            <p:nvPr/>
          </p:nvSpPr>
          <p:spPr>
            <a:xfrm>
              <a:off x="7036897" y="820387"/>
              <a:ext cx="923651" cy="369332"/>
            </a:xfrm>
            <a:prstGeom prst="rect">
              <a:avLst/>
            </a:prstGeom>
            <a:noFill/>
          </p:spPr>
          <p:txBody>
            <a:bodyPr wrap="none" rtlCol="0">
              <a:spAutoFit/>
            </a:bodyPr>
            <a:lstStyle/>
            <a:p>
              <a:r>
                <a:rPr lang="da-DK" b="1" dirty="0">
                  <a:solidFill>
                    <a:srgbClr val="FFFF00"/>
                  </a:solidFill>
                </a:rPr>
                <a:t>c</a:t>
              </a:r>
              <a:r>
                <a:rPr lang="da-DK" b="1" baseline="-25000" dirty="0">
                  <a:solidFill>
                    <a:srgbClr val="FFFF00"/>
                  </a:solidFill>
                </a:rPr>
                <a:t>2</a:t>
              </a:r>
              <a:r>
                <a:rPr lang="da-DK" b="1" dirty="0">
                  <a:solidFill>
                    <a:srgbClr val="FFFF00"/>
                  </a:solidFill>
                </a:rPr>
                <a:t>*g(n)</a:t>
              </a:r>
            </a:p>
          </p:txBody>
        </p:sp>
      </p:grpSp>
      <p:grpSp>
        <p:nvGrpSpPr>
          <p:cNvPr id="38" name="Group 37"/>
          <p:cNvGrpSpPr/>
          <p:nvPr/>
        </p:nvGrpSpPr>
        <p:grpSpPr>
          <a:xfrm>
            <a:off x="2946294" y="955789"/>
            <a:ext cx="1427998" cy="4279392"/>
            <a:chOff x="2176272" y="182880"/>
            <a:chExt cx="2194560" cy="4407408"/>
          </a:xfrm>
        </p:grpSpPr>
        <p:sp>
          <p:nvSpPr>
            <p:cNvPr id="29" name="Freeform 28"/>
            <p:cNvSpPr/>
            <p:nvPr/>
          </p:nvSpPr>
          <p:spPr>
            <a:xfrm>
              <a:off x="2176272" y="182880"/>
              <a:ext cx="2194560" cy="4407408"/>
            </a:xfrm>
            <a:custGeom>
              <a:avLst/>
              <a:gdLst>
                <a:gd name="connsiteX0" fmla="*/ 0 w 2194560"/>
                <a:gd name="connsiteY0" fmla="*/ 4407408 h 4407408"/>
                <a:gd name="connsiteX1" fmla="*/ 1572768 w 2194560"/>
                <a:gd name="connsiteY1" fmla="*/ 2468880 h 4407408"/>
                <a:gd name="connsiteX2" fmla="*/ 2194560 w 2194560"/>
                <a:gd name="connsiteY2" fmla="*/ 0 h 4407408"/>
                <a:gd name="connsiteX3" fmla="*/ 2194560 w 2194560"/>
                <a:gd name="connsiteY3" fmla="*/ 0 h 4407408"/>
              </a:gdLst>
              <a:ahLst/>
              <a:cxnLst>
                <a:cxn ang="0">
                  <a:pos x="connsiteX0" y="connsiteY0"/>
                </a:cxn>
                <a:cxn ang="0">
                  <a:pos x="connsiteX1" y="connsiteY1"/>
                </a:cxn>
                <a:cxn ang="0">
                  <a:pos x="connsiteX2" y="connsiteY2"/>
                </a:cxn>
                <a:cxn ang="0">
                  <a:pos x="connsiteX3" y="connsiteY3"/>
                </a:cxn>
              </a:cxnLst>
              <a:rect l="l" t="t" r="r" b="b"/>
              <a:pathLst>
                <a:path w="2194560" h="4407408">
                  <a:moveTo>
                    <a:pt x="0" y="4407408"/>
                  </a:moveTo>
                  <a:cubicBezTo>
                    <a:pt x="603504" y="3805428"/>
                    <a:pt x="1207008" y="3203448"/>
                    <a:pt x="1572768" y="2468880"/>
                  </a:cubicBezTo>
                  <a:cubicBezTo>
                    <a:pt x="1938528" y="1734312"/>
                    <a:pt x="2194560" y="0"/>
                    <a:pt x="2194560" y="0"/>
                  </a:cubicBezTo>
                  <a:lnTo>
                    <a:pt x="2194560" y="0"/>
                  </a:lnTo>
                </a:path>
              </a:pathLst>
            </a:custGeom>
            <a:noFill/>
            <a:ln w="38100">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TextBox 35"/>
            <p:cNvSpPr txBox="1"/>
            <p:nvPr/>
          </p:nvSpPr>
          <p:spPr>
            <a:xfrm>
              <a:off x="3128276" y="389807"/>
              <a:ext cx="923651" cy="369332"/>
            </a:xfrm>
            <a:prstGeom prst="rect">
              <a:avLst/>
            </a:prstGeom>
            <a:noFill/>
          </p:spPr>
          <p:txBody>
            <a:bodyPr wrap="none" rtlCol="0">
              <a:spAutoFit/>
            </a:bodyPr>
            <a:lstStyle/>
            <a:p>
              <a:r>
                <a:rPr lang="da-DK" b="1" dirty="0">
                  <a:solidFill>
                    <a:srgbClr val="00B050"/>
                  </a:solidFill>
                </a:rPr>
                <a:t>c</a:t>
              </a:r>
              <a:r>
                <a:rPr lang="da-DK" b="1" baseline="-25000" dirty="0">
                  <a:solidFill>
                    <a:srgbClr val="00B050"/>
                  </a:solidFill>
                </a:rPr>
                <a:t>1</a:t>
              </a:r>
              <a:r>
                <a:rPr lang="da-DK" b="1" dirty="0">
                  <a:solidFill>
                    <a:srgbClr val="00B050"/>
                  </a:solidFill>
                </a:rPr>
                <a:t>*g(n)</a:t>
              </a:r>
            </a:p>
          </p:txBody>
        </p:sp>
      </p:grpSp>
      <p:sp>
        <p:nvSpPr>
          <p:cNvPr id="20" name="Title 2"/>
          <p:cNvSpPr>
            <a:spLocks noGrp="1"/>
          </p:cNvSpPr>
          <p:nvPr>
            <p:ph type="title"/>
          </p:nvPr>
        </p:nvSpPr>
        <p:spPr>
          <a:xfrm>
            <a:off x="587374" y="370290"/>
            <a:ext cx="5685089" cy="1474385"/>
          </a:xfrm>
        </p:spPr>
        <p:txBody>
          <a:bodyPr/>
          <a:lstStyle/>
          <a:p>
            <a:r>
              <a:rPr lang="el-GR" sz="2800" b="0" dirty="0"/>
              <a:t>Θ</a:t>
            </a:r>
            <a:r>
              <a:rPr lang="da-DK" sz="2800" b="0" dirty="0"/>
              <a:t>-notation (</a:t>
            </a:r>
            <a:r>
              <a:rPr lang="da-DK" sz="2800" b="0" dirty="0" err="1"/>
              <a:t>big-Theta</a:t>
            </a:r>
            <a:r>
              <a:rPr lang="da-DK" sz="2800" b="0" dirty="0"/>
              <a:t>)</a:t>
            </a:r>
          </a:p>
        </p:txBody>
      </p:sp>
    </p:spTree>
    <p:extLst>
      <p:ext uri="{BB962C8B-B14F-4D97-AF65-F5344CB8AC3E}">
        <p14:creationId xmlns:p14="http://schemas.microsoft.com/office/powerpoint/2010/main" val="420669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27</a:t>
            </a:fld>
            <a:endParaRPr lang="en-US" dirty="0"/>
          </a:p>
        </p:txBody>
      </p:sp>
      <p:sp>
        <p:nvSpPr>
          <p:cNvPr id="3" name="Title 2"/>
          <p:cNvSpPr>
            <a:spLocks noGrp="1"/>
          </p:cNvSpPr>
          <p:nvPr>
            <p:ph type="title"/>
          </p:nvPr>
        </p:nvSpPr>
        <p:spPr>
          <a:xfrm>
            <a:off x="587374" y="370290"/>
            <a:ext cx="5685089" cy="1474385"/>
          </a:xfrm>
        </p:spPr>
        <p:txBody>
          <a:bodyPr/>
          <a:lstStyle/>
          <a:p>
            <a:r>
              <a:rPr lang="el-GR" b="0" dirty="0"/>
              <a:t>Θ</a:t>
            </a:r>
            <a:r>
              <a:rPr lang="da-DK" b="0" dirty="0"/>
              <a:t>-notation (</a:t>
            </a:r>
            <a:r>
              <a:rPr lang="da-DK" b="0" dirty="0" err="1"/>
              <a:t>big-Theta</a:t>
            </a:r>
            <a:r>
              <a:rPr lang="da-DK" b="0" dirty="0"/>
              <a:t>)</a:t>
            </a:r>
          </a:p>
        </p:txBody>
      </p:sp>
      <p:sp>
        <p:nvSpPr>
          <p:cNvPr id="4" name="Text Placeholder 3"/>
          <p:cNvSpPr>
            <a:spLocks noGrp="1"/>
          </p:cNvSpPr>
          <p:nvPr>
            <p:ph type="body" sz="quarter" idx="12"/>
          </p:nvPr>
        </p:nvSpPr>
        <p:spPr>
          <a:xfrm>
            <a:off x="587375" y="3064475"/>
            <a:ext cx="6961290" cy="2704557"/>
          </a:xfrm>
        </p:spPr>
        <p:txBody>
          <a:bodyPr>
            <a:normAutofit fontScale="85000" lnSpcReduction="20000"/>
          </a:bodyPr>
          <a:lstStyle/>
          <a:p>
            <a:r>
              <a:rPr lang="en-US" b="1" dirty="0"/>
              <a:t>f(n) = </a:t>
            </a:r>
            <a:r>
              <a:rPr lang="el-GR" dirty="0"/>
              <a:t>Θ</a:t>
            </a:r>
            <a:r>
              <a:rPr lang="da-DK" dirty="0"/>
              <a:t>(g(n)) betyder at f(n) ∈ </a:t>
            </a:r>
            <a:r>
              <a:rPr lang="el-GR" dirty="0"/>
              <a:t>Θ</a:t>
            </a:r>
            <a:r>
              <a:rPr lang="da-DK" dirty="0"/>
              <a:t>(g(n))</a:t>
            </a:r>
          </a:p>
          <a:p>
            <a:r>
              <a:rPr lang="da-DK" dirty="0"/>
              <a:t>Asymptotisk </a:t>
            </a:r>
            <a:r>
              <a:rPr lang="da-DK" b="1" dirty="0" err="1"/>
              <a:t>tight</a:t>
            </a:r>
            <a:r>
              <a:rPr lang="da-DK" b="1" dirty="0"/>
              <a:t> </a:t>
            </a:r>
            <a:r>
              <a:rPr lang="da-DK" b="1" dirty="0" err="1"/>
              <a:t>bound</a:t>
            </a:r>
            <a:endParaRPr lang="da-DK" b="1" dirty="0"/>
          </a:p>
          <a:p>
            <a:pPr lvl="1"/>
            <a:r>
              <a:rPr lang="da-DK" dirty="0"/>
              <a:t>dvs., vi har grænser for hvor langsomt/stærkt funktionen vokser</a:t>
            </a:r>
          </a:p>
          <a:p>
            <a:r>
              <a:rPr lang="da-DK" dirty="0"/>
              <a:t>Kan læses som at f(n) og g(n) har den samme </a:t>
            </a:r>
            <a:r>
              <a:rPr lang="da-DK" b="1" dirty="0" err="1"/>
              <a:t>asymptotic</a:t>
            </a:r>
            <a:r>
              <a:rPr lang="da-DK" b="1" dirty="0"/>
              <a:t> </a:t>
            </a:r>
            <a:r>
              <a:rPr lang="da-DK" b="1" dirty="0" err="1"/>
              <a:t>growth</a:t>
            </a:r>
            <a:endParaRPr lang="da-DK" dirty="0"/>
          </a:p>
          <a:p>
            <a:r>
              <a:rPr lang="da-DK" dirty="0"/>
              <a:t>For eksempel:</a:t>
            </a:r>
          </a:p>
          <a:p>
            <a:pPr lvl="1"/>
            <a:r>
              <a:rPr lang="pt-BR" i="1" dirty="0"/>
              <a:t>T</a:t>
            </a:r>
            <a:r>
              <a:rPr lang="pt-BR" dirty="0"/>
              <a:t>(</a:t>
            </a:r>
            <a:r>
              <a:rPr lang="pt-BR" i="1" dirty="0"/>
              <a:t>n</a:t>
            </a:r>
            <a:r>
              <a:rPr lang="pt-BR" dirty="0"/>
              <a:t>) = 23</a:t>
            </a:r>
            <a:r>
              <a:rPr lang="pt-BR" i="1" dirty="0"/>
              <a:t>n^</a:t>
            </a:r>
            <a:r>
              <a:rPr lang="pt-BR" dirty="0"/>
              <a:t>3 − 2</a:t>
            </a:r>
            <a:r>
              <a:rPr lang="pt-BR" i="1" dirty="0"/>
              <a:t>n </a:t>
            </a:r>
            <a:r>
              <a:rPr lang="pt-BR" dirty="0"/>
              <a:t>= Θ(</a:t>
            </a:r>
            <a:r>
              <a:rPr lang="pt-BR" i="1" dirty="0"/>
              <a:t>n^</a:t>
            </a:r>
            <a:r>
              <a:rPr lang="pt-BR" dirty="0"/>
              <a:t>3) </a:t>
            </a:r>
          </a:p>
          <a:p>
            <a:pPr lvl="1"/>
            <a:r>
              <a:rPr lang="pt-BR" i="1" dirty="0"/>
              <a:t>T</a:t>
            </a:r>
            <a:r>
              <a:rPr lang="pt-BR" dirty="0"/>
              <a:t>(</a:t>
            </a:r>
            <a:r>
              <a:rPr lang="pt-BR" i="1" dirty="0"/>
              <a:t>n</a:t>
            </a:r>
            <a:r>
              <a:rPr lang="pt-BR" dirty="0"/>
              <a:t>) = </a:t>
            </a:r>
            <a:r>
              <a:rPr lang="pt-BR" i="1" dirty="0"/>
              <a:t>n </a:t>
            </a:r>
            <a:r>
              <a:rPr lang="pt-BR" dirty="0"/>
              <a:t>log </a:t>
            </a:r>
            <a:r>
              <a:rPr lang="pt-BR" i="1" dirty="0"/>
              <a:t>n </a:t>
            </a:r>
            <a:r>
              <a:rPr lang="pt-BR" dirty="0"/>
              <a:t>+ 2</a:t>
            </a:r>
            <a:r>
              <a:rPr lang="pt-BR" i="1" dirty="0"/>
              <a:t>n </a:t>
            </a:r>
            <a:r>
              <a:rPr lang="pt-BR" dirty="0"/>
              <a:t>= Θ(</a:t>
            </a:r>
            <a:r>
              <a:rPr lang="pt-BR" i="1" dirty="0"/>
              <a:t>n</a:t>
            </a:r>
            <a:r>
              <a:rPr lang="pt-BR" dirty="0"/>
              <a:t>)</a:t>
            </a:r>
          </a:p>
          <a:p>
            <a:pPr lvl="1"/>
            <a:r>
              <a:rPr lang="pt-BR" i="1" dirty="0"/>
              <a:t>T</a:t>
            </a:r>
            <a:r>
              <a:rPr lang="pt-BR" dirty="0"/>
              <a:t>(</a:t>
            </a:r>
            <a:r>
              <a:rPr lang="pt-BR" i="1" dirty="0"/>
              <a:t>n</a:t>
            </a:r>
            <a:r>
              <a:rPr lang="pt-BR" dirty="0"/>
              <a:t>) = 35 ⋅ 2^</a:t>
            </a:r>
            <a:r>
              <a:rPr lang="pt-BR" i="1" dirty="0"/>
              <a:t>n </a:t>
            </a:r>
            <a:r>
              <a:rPr lang="pt-BR" dirty="0"/>
              <a:t>+ </a:t>
            </a:r>
            <a:r>
              <a:rPr lang="pt-BR" i="1" dirty="0"/>
              <a:t>n^</a:t>
            </a:r>
            <a:r>
              <a:rPr lang="pt-BR" dirty="0"/>
              <a:t>30 = Θ(2^</a:t>
            </a:r>
            <a:r>
              <a:rPr lang="pt-BR" i="1" dirty="0"/>
              <a:t>n</a:t>
            </a:r>
            <a:r>
              <a:rPr lang="pt-BR" dirty="0"/>
              <a:t>)</a:t>
            </a:r>
          </a:p>
          <a:p>
            <a:pPr lvl="1"/>
            <a:r>
              <a:rPr lang="pt-BR" i="1" dirty="0"/>
              <a:t>T</a:t>
            </a:r>
            <a:r>
              <a:rPr lang="pt-BR" dirty="0"/>
              <a:t>(</a:t>
            </a:r>
            <a:r>
              <a:rPr lang="pt-BR" i="1" dirty="0"/>
              <a:t>n</a:t>
            </a:r>
            <a:r>
              <a:rPr lang="pt-BR" dirty="0"/>
              <a:t>) = 100 = Θ(1)</a:t>
            </a:r>
            <a:endParaRPr lang="da-DK" dirty="0"/>
          </a:p>
        </p:txBody>
      </p:sp>
      <p:sp>
        <p:nvSpPr>
          <p:cNvPr id="5" name="Rectangle 4"/>
          <p:cNvSpPr/>
          <p:nvPr/>
        </p:nvSpPr>
        <p:spPr>
          <a:xfrm>
            <a:off x="2531388" y="1493341"/>
            <a:ext cx="6982263"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da-DK" b="1" dirty="0"/>
              <a:t>Definition: For en funktion g(n), er </a:t>
            </a:r>
            <a:r>
              <a:rPr lang="el-GR" dirty="0"/>
              <a:t>Θ</a:t>
            </a:r>
            <a:r>
              <a:rPr lang="da-DK" dirty="0"/>
              <a:t>(g(n))</a:t>
            </a:r>
            <a:r>
              <a:rPr lang="da-DK" b="1" dirty="0"/>
              <a:t>  den mængde af funktioner, sådan at</a:t>
            </a:r>
          </a:p>
          <a:p>
            <a:endParaRPr lang="da-DK" b="1" dirty="0"/>
          </a:p>
          <a:p>
            <a:r>
              <a:rPr lang="el-GR" dirty="0"/>
              <a:t>Θ</a:t>
            </a:r>
            <a:r>
              <a:rPr lang="da-DK" dirty="0"/>
              <a:t>(g(n)) = {f(n) : der eksisterer </a:t>
            </a:r>
            <a:r>
              <a:rPr lang="da-DK" b="1" dirty="0"/>
              <a:t>positive konstanter </a:t>
            </a:r>
            <a:r>
              <a:rPr lang="da-DK" dirty="0"/>
              <a:t>c</a:t>
            </a:r>
            <a:r>
              <a:rPr lang="da-DK" baseline="-25000" dirty="0"/>
              <a:t>1</a:t>
            </a:r>
            <a:r>
              <a:rPr lang="da-DK" dirty="0"/>
              <a:t>, c</a:t>
            </a:r>
            <a:r>
              <a:rPr lang="da-DK" baseline="-25000" dirty="0"/>
              <a:t>2</a:t>
            </a:r>
            <a:r>
              <a:rPr lang="da-DK" dirty="0"/>
              <a:t>, og n</a:t>
            </a:r>
            <a:r>
              <a:rPr lang="pt-BR" baseline="-25000" dirty="0"/>
              <a:t>0</a:t>
            </a:r>
            <a:r>
              <a:rPr lang="da-DK" dirty="0"/>
              <a:t>, sådan at 0 </a:t>
            </a:r>
            <a:r>
              <a:rPr lang="el-GR" dirty="0"/>
              <a:t>≤</a:t>
            </a:r>
            <a:r>
              <a:rPr lang="pt-BR" dirty="0"/>
              <a:t> c</a:t>
            </a:r>
            <a:r>
              <a:rPr lang="da-DK" baseline="-25000" dirty="0"/>
              <a:t>1</a:t>
            </a:r>
            <a:r>
              <a:rPr lang="pt-BR" dirty="0"/>
              <a:t>g(n) </a:t>
            </a:r>
            <a:r>
              <a:rPr lang="el-GR" dirty="0"/>
              <a:t>≤</a:t>
            </a:r>
            <a:r>
              <a:rPr lang="pt-BR" dirty="0"/>
              <a:t> f(n) </a:t>
            </a:r>
            <a:r>
              <a:rPr lang="el-GR" dirty="0"/>
              <a:t>≤</a:t>
            </a:r>
            <a:r>
              <a:rPr lang="pt-BR" dirty="0"/>
              <a:t> c</a:t>
            </a:r>
            <a:r>
              <a:rPr lang="da-DK" baseline="-25000" dirty="0"/>
              <a:t>2</a:t>
            </a:r>
            <a:r>
              <a:rPr lang="pt-BR" dirty="0"/>
              <a:t>g(n), for alle n </a:t>
            </a:r>
            <a:r>
              <a:rPr lang="da-DK" dirty="0"/>
              <a:t>≥</a:t>
            </a:r>
            <a:r>
              <a:rPr lang="pt-BR" dirty="0"/>
              <a:t> n</a:t>
            </a:r>
            <a:r>
              <a:rPr lang="pt-BR" baseline="-25000" dirty="0"/>
              <a:t>0</a:t>
            </a:r>
            <a:r>
              <a:rPr lang="pt-BR" dirty="0"/>
              <a:t>}</a:t>
            </a:r>
            <a:endParaRPr lang="da-DK" b="1" dirty="0"/>
          </a:p>
        </p:txBody>
      </p:sp>
      <p:pic>
        <p:nvPicPr>
          <p:cNvPr id="6" name="Picture 5"/>
          <p:cNvPicPr>
            <a:picLocks noChangeAspect="1"/>
          </p:cNvPicPr>
          <p:nvPr/>
        </p:nvPicPr>
        <p:blipFill>
          <a:blip r:embed="rId2"/>
          <a:stretch>
            <a:fillRect/>
          </a:stretch>
        </p:blipFill>
        <p:spPr>
          <a:xfrm>
            <a:off x="7548665" y="3216345"/>
            <a:ext cx="3399024" cy="3541890"/>
          </a:xfrm>
          <a:prstGeom prst="rect">
            <a:avLst/>
          </a:prstGeom>
        </p:spPr>
      </p:pic>
    </p:spTree>
    <p:extLst>
      <p:ext uri="{BB962C8B-B14F-4D97-AF65-F5344CB8AC3E}">
        <p14:creationId xmlns:p14="http://schemas.microsoft.com/office/powerpoint/2010/main" val="184878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28</a:t>
            </a:fld>
            <a:endParaRPr lang="en-US" dirty="0"/>
          </a:p>
        </p:txBody>
      </p:sp>
      <p:sp>
        <p:nvSpPr>
          <p:cNvPr id="3" name="Title 2"/>
          <p:cNvSpPr>
            <a:spLocks noGrp="1"/>
          </p:cNvSpPr>
          <p:nvPr>
            <p:ph type="title"/>
          </p:nvPr>
        </p:nvSpPr>
        <p:spPr>
          <a:xfrm>
            <a:off x="587374" y="370290"/>
            <a:ext cx="5685089" cy="1474385"/>
          </a:xfrm>
        </p:spPr>
        <p:txBody>
          <a:bodyPr/>
          <a:lstStyle/>
          <a:p>
            <a:r>
              <a:rPr lang="el-GR" b="0" dirty="0"/>
              <a:t>Θ</a:t>
            </a:r>
            <a:r>
              <a:rPr lang="da-DK" b="0" dirty="0"/>
              <a:t>-notation (</a:t>
            </a:r>
            <a:r>
              <a:rPr lang="da-DK" b="0" dirty="0" err="1"/>
              <a:t>big-Theta</a:t>
            </a:r>
            <a:r>
              <a:rPr lang="da-DK" b="0" dirty="0"/>
              <a:t>)</a:t>
            </a:r>
          </a:p>
        </p:txBody>
      </p:sp>
      <p:sp>
        <p:nvSpPr>
          <p:cNvPr id="4" name="Text Placeholder 3"/>
          <p:cNvSpPr>
            <a:spLocks noGrp="1"/>
          </p:cNvSpPr>
          <p:nvPr>
            <p:ph type="body" sz="quarter" idx="12"/>
          </p:nvPr>
        </p:nvSpPr>
        <p:spPr>
          <a:xfrm>
            <a:off x="587375" y="3064475"/>
            <a:ext cx="6961290" cy="2704557"/>
          </a:xfrm>
        </p:spPr>
        <p:txBody>
          <a:bodyPr>
            <a:normAutofit/>
          </a:bodyPr>
          <a:lstStyle/>
          <a:p>
            <a:r>
              <a:rPr lang="en-US" b="1" dirty="0"/>
              <a:t>f(n) = </a:t>
            </a:r>
            <a:r>
              <a:rPr lang="el-GR" dirty="0"/>
              <a:t>Θ</a:t>
            </a:r>
            <a:r>
              <a:rPr lang="da-DK" dirty="0"/>
              <a:t>(g(n)) betyder at f(n) ∈ </a:t>
            </a:r>
            <a:r>
              <a:rPr lang="el-GR" dirty="0"/>
              <a:t>Θ</a:t>
            </a:r>
            <a:r>
              <a:rPr lang="da-DK" dirty="0"/>
              <a:t>(g(n))</a:t>
            </a:r>
          </a:p>
          <a:p>
            <a:r>
              <a:rPr lang="da-DK" dirty="0"/>
              <a:t>Asymptotisk </a:t>
            </a:r>
            <a:r>
              <a:rPr lang="da-DK" b="1" dirty="0" err="1"/>
              <a:t>tight</a:t>
            </a:r>
            <a:r>
              <a:rPr lang="da-DK" b="1" dirty="0"/>
              <a:t> </a:t>
            </a:r>
            <a:r>
              <a:rPr lang="da-DK" b="1" dirty="0" err="1"/>
              <a:t>bound</a:t>
            </a:r>
            <a:endParaRPr lang="da-DK" b="1" dirty="0"/>
          </a:p>
          <a:p>
            <a:pPr lvl="1"/>
            <a:r>
              <a:rPr lang="da-DK" dirty="0"/>
              <a:t>dvs., vi har grænser for hvor langsomt/stærkt funktionen vokser</a:t>
            </a:r>
          </a:p>
        </p:txBody>
      </p:sp>
      <p:sp>
        <p:nvSpPr>
          <p:cNvPr id="5" name="Rectangle 4"/>
          <p:cNvSpPr/>
          <p:nvPr/>
        </p:nvSpPr>
        <p:spPr>
          <a:xfrm>
            <a:off x="2531388" y="1493341"/>
            <a:ext cx="6982263"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da-DK" b="1" dirty="0"/>
              <a:t>Definition: For en funktion g(n), er </a:t>
            </a:r>
            <a:r>
              <a:rPr lang="el-GR" dirty="0"/>
              <a:t>Θ</a:t>
            </a:r>
            <a:r>
              <a:rPr lang="da-DK" dirty="0"/>
              <a:t>(g(n))</a:t>
            </a:r>
            <a:r>
              <a:rPr lang="da-DK" b="1" dirty="0"/>
              <a:t>  den mængde af funktioner, sådan at</a:t>
            </a:r>
          </a:p>
          <a:p>
            <a:endParaRPr lang="da-DK" b="1" dirty="0"/>
          </a:p>
          <a:p>
            <a:r>
              <a:rPr lang="el-GR" dirty="0"/>
              <a:t>Θ</a:t>
            </a:r>
            <a:r>
              <a:rPr lang="da-DK" dirty="0"/>
              <a:t>(g(n)) = {f(n) : der eksisterer </a:t>
            </a:r>
            <a:r>
              <a:rPr lang="da-DK" b="1" dirty="0"/>
              <a:t>positive konstanter </a:t>
            </a:r>
            <a:r>
              <a:rPr lang="da-DK" dirty="0"/>
              <a:t>c</a:t>
            </a:r>
            <a:r>
              <a:rPr lang="da-DK" baseline="-25000" dirty="0"/>
              <a:t>1</a:t>
            </a:r>
            <a:r>
              <a:rPr lang="da-DK" dirty="0"/>
              <a:t>, c</a:t>
            </a:r>
            <a:r>
              <a:rPr lang="da-DK" baseline="-25000" dirty="0"/>
              <a:t>2</a:t>
            </a:r>
            <a:r>
              <a:rPr lang="da-DK" dirty="0"/>
              <a:t>, og n</a:t>
            </a:r>
            <a:r>
              <a:rPr lang="pt-BR" baseline="-25000" dirty="0"/>
              <a:t>0</a:t>
            </a:r>
            <a:r>
              <a:rPr lang="da-DK" dirty="0"/>
              <a:t>, sådan at 0 </a:t>
            </a:r>
            <a:r>
              <a:rPr lang="el-GR" dirty="0"/>
              <a:t>≤</a:t>
            </a:r>
            <a:r>
              <a:rPr lang="pt-BR" dirty="0"/>
              <a:t> c</a:t>
            </a:r>
            <a:r>
              <a:rPr lang="da-DK" baseline="-25000" dirty="0"/>
              <a:t>1</a:t>
            </a:r>
            <a:r>
              <a:rPr lang="pt-BR" dirty="0"/>
              <a:t>g(n) </a:t>
            </a:r>
            <a:r>
              <a:rPr lang="el-GR" dirty="0"/>
              <a:t>≤</a:t>
            </a:r>
            <a:r>
              <a:rPr lang="pt-BR" dirty="0"/>
              <a:t> f(n) </a:t>
            </a:r>
            <a:r>
              <a:rPr lang="el-GR" dirty="0"/>
              <a:t>≤</a:t>
            </a:r>
            <a:r>
              <a:rPr lang="pt-BR" dirty="0"/>
              <a:t> c</a:t>
            </a:r>
            <a:r>
              <a:rPr lang="da-DK" baseline="-25000" dirty="0"/>
              <a:t>2</a:t>
            </a:r>
            <a:r>
              <a:rPr lang="pt-BR" dirty="0"/>
              <a:t>g(n), for alle n </a:t>
            </a:r>
            <a:r>
              <a:rPr lang="da-DK" dirty="0"/>
              <a:t>≥</a:t>
            </a:r>
            <a:r>
              <a:rPr lang="pt-BR" dirty="0"/>
              <a:t> n</a:t>
            </a:r>
            <a:r>
              <a:rPr lang="pt-BR" baseline="-25000" dirty="0"/>
              <a:t>0</a:t>
            </a:r>
            <a:r>
              <a:rPr lang="pt-BR" dirty="0"/>
              <a:t>}</a:t>
            </a:r>
            <a:endParaRPr lang="da-DK" b="1" dirty="0"/>
          </a:p>
        </p:txBody>
      </p:sp>
      <p:pic>
        <p:nvPicPr>
          <p:cNvPr id="6" name="Picture 5"/>
          <p:cNvPicPr>
            <a:picLocks noChangeAspect="1"/>
          </p:cNvPicPr>
          <p:nvPr/>
        </p:nvPicPr>
        <p:blipFill>
          <a:blip r:embed="rId2"/>
          <a:stretch>
            <a:fillRect/>
          </a:stretch>
        </p:blipFill>
        <p:spPr>
          <a:xfrm>
            <a:off x="7548665" y="3216345"/>
            <a:ext cx="3399024" cy="3541890"/>
          </a:xfrm>
          <a:prstGeom prst="rect">
            <a:avLst/>
          </a:prstGeom>
        </p:spPr>
      </p:pic>
      <p:sp>
        <p:nvSpPr>
          <p:cNvPr id="7" name="Rectangle 6"/>
          <p:cNvSpPr/>
          <p:nvPr/>
        </p:nvSpPr>
        <p:spPr>
          <a:xfrm>
            <a:off x="587374" y="4817601"/>
            <a:ext cx="6536616"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da-DK" b="1" dirty="0" err="1"/>
              <a:t>Theorem</a:t>
            </a:r>
            <a:r>
              <a:rPr lang="da-DK" b="1" dirty="0"/>
              <a:t>: For to funktioner f(n) og g(n) gælder at </a:t>
            </a:r>
          </a:p>
          <a:p>
            <a:r>
              <a:rPr lang="da-DK" b="1" dirty="0"/>
              <a:t>f(n) = </a:t>
            </a:r>
            <a:r>
              <a:rPr lang="el-GR" b="1" dirty="0"/>
              <a:t>Θ</a:t>
            </a:r>
            <a:r>
              <a:rPr lang="da-DK" b="1" dirty="0"/>
              <a:t>(g(n)) </a:t>
            </a:r>
            <a:r>
              <a:rPr lang="da-DK" b="1" dirty="0" err="1"/>
              <a:t>iff</a:t>
            </a:r>
            <a:r>
              <a:rPr lang="da-DK" b="1" dirty="0"/>
              <a:t> f(n) =</a:t>
            </a:r>
            <a:r>
              <a:rPr lang="el-GR" b="1" dirty="0"/>
              <a:t> </a:t>
            </a:r>
            <a:r>
              <a:rPr lang="da-DK" b="1" i="1" dirty="0"/>
              <a:t>O(g(n)) og f(n) = </a:t>
            </a:r>
            <a:r>
              <a:rPr lang="el-GR" b="1" dirty="0"/>
              <a:t>Ω</a:t>
            </a:r>
            <a:r>
              <a:rPr lang="da-DK" b="1" dirty="0"/>
              <a:t>(g(n))</a:t>
            </a:r>
            <a:r>
              <a:rPr lang="el-GR" b="1" dirty="0"/>
              <a:t> </a:t>
            </a:r>
            <a:endParaRPr lang="da-DK" b="1" dirty="0"/>
          </a:p>
          <a:p>
            <a:r>
              <a:rPr lang="da-DK" b="1" dirty="0"/>
              <a:t>Og omvendt:</a:t>
            </a:r>
          </a:p>
          <a:p>
            <a:r>
              <a:rPr lang="da-DK" b="1" dirty="0"/>
              <a:t>Hvis vi ved at f(n) = </a:t>
            </a:r>
            <a:r>
              <a:rPr lang="el-GR" b="1" dirty="0"/>
              <a:t>Θ</a:t>
            </a:r>
            <a:r>
              <a:rPr lang="da-DK" b="1" dirty="0"/>
              <a:t>(g(n)), implicerer det at </a:t>
            </a:r>
            <a:r>
              <a:rPr lang="da-DK" b="1" dirty="0" err="1"/>
              <a:t>iff</a:t>
            </a:r>
            <a:r>
              <a:rPr lang="da-DK" b="1" dirty="0"/>
              <a:t> f(n) =</a:t>
            </a:r>
            <a:r>
              <a:rPr lang="el-GR" b="1" dirty="0"/>
              <a:t> </a:t>
            </a:r>
            <a:r>
              <a:rPr lang="da-DK" b="1" i="1" dirty="0"/>
              <a:t>O(g(n)) og f(n) = </a:t>
            </a:r>
            <a:r>
              <a:rPr lang="el-GR" b="1" dirty="0"/>
              <a:t>Ω</a:t>
            </a:r>
            <a:r>
              <a:rPr lang="da-DK" b="1" dirty="0"/>
              <a:t>(g(n))</a:t>
            </a:r>
          </a:p>
          <a:p>
            <a:r>
              <a:rPr lang="da-DK" b="1" dirty="0"/>
              <a:t> </a:t>
            </a:r>
          </a:p>
        </p:txBody>
      </p:sp>
    </p:spTree>
    <p:extLst>
      <p:ext uri="{BB962C8B-B14F-4D97-AF65-F5344CB8AC3E}">
        <p14:creationId xmlns:p14="http://schemas.microsoft.com/office/powerpoint/2010/main" val="892133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29</a:t>
            </a:fld>
            <a:endParaRPr lang="en-US" dirty="0"/>
          </a:p>
        </p:txBody>
      </p:sp>
      <p:sp>
        <p:nvSpPr>
          <p:cNvPr id="3" name="Title 2"/>
          <p:cNvSpPr>
            <a:spLocks noGrp="1"/>
          </p:cNvSpPr>
          <p:nvPr>
            <p:ph type="title"/>
          </p:nvPr>
        </p:nvSpPr>
        <p:spPr>
          <a:xfrm>
            <a:off x="587374" y="370290"/>
            <a:ext cx="5620921" cy="1474385"/>
          </a:xfrm>
        </p:spPr>
        <p:txBody>
          <a:bodyPr/>
          <a:lstStyle/>
          <a:p>
            <a:r>
              <a:rPr lang="el-GR" b="0" dirty="0"/>
              <a:t>Θ</a:t>
            </a:r>
            <a:r>
              <a:rPr lang="da-DK" b="0" dirty="0"/>
              <a:t>-notation (</a:t>
            </a:r>
            <a:r>
              <a:rPr lang="da-DK" b="0" dirty="0" err="1"/>
              <a:t>big-Theta</a:t>
            </a:r>
            <a:r>
              <a:rPr lang="da-DK" b="0" dirty="0"/>
              <a:t>)</a:t>
            </a:r>
            <a:endParaRPr lang="da-DK" dirty="0"/>
          </a:p>
        </p:txBody>
      </p:sp>
      <p:sp>
        <p:nvSpPr>
          <p:cNvPr id="4" name="Text Placeholder 3"/>
          <p:cNvSpPr>
            <a:spLocks noGrp="1"/>
          </p:cNvSpPr>
          <p:nvPr>
            <p:ph type="body" sz="quarter" idx="12"/>
          </p:nvPr>
        </p:nvSpPr>
        <p:spPr>
          <a:xfrm>
            <a:off x="587375" y="2065337"/>
            <a:ext cx="4735739" cy="3703696"/>
          </a:xfrm>
        </p:spPr>
        <p:txBody>
          <a:bodyPr/>
          <a:lstStyle/>
          <a:p>
            <a:r>
              <a:rPr lang="en-US" b="1" dirty="0"/>
              <a:t>“</a:t>
            </a:r>
            <a:r>
              <a:rPr lang="en-US" b="1" dirty="0" err="1"/>
              <a:t>Ingeniørsmåden</a:t>
            </a:r>
            <a:r>
              <a:rPr lang="en-US" b="1" dirty="0"/>
              <a:t>” at “</a:t>
            </a:r>
            <a:r>
              <a:rPr lang="en-US" b="1" dirty="0" err="1"/>
              <a:t>bevise</a:t>
            </a:r>
            <a:r>
              <a:rPr lang="en-US" b="1" dirty="0"/>
              <a:t>” </a:t>
            </a:r>
            <a:r>
              <a:rPr lang="el-GR" dirty="0"/>
              <a:t>Θ</a:t>
            </a:r>
            <a:r>
              <a:rPr lang="da-DK" dirty="0"/>
              <a:t>-notation </a:t>
            </a:r>
          </a:p>
          <a:p>
            <a:pPr lvl="1"/>
            <a:r>
              <a:rPr lang="da-DK" dirty="0"/>
              <a:t>Ignorer indledende konstanter</a:t>
            </a:r>
          </a:p>
          <a:p>
            <a:pPr lvl="2"/>
            <a:r>
              <a:rPr lang="da-DK" dirty="0"/>
              <a:t>T(n) = 100n^2 = </a:t>
            </a:r>
            <a:r>
              <a:rPr lang="el-GR" dirty="0"/>
              <a:t>Θ</a:t>
            </a:r>
            <a:r>
              <a:rPr lang="da-DK" dirty="0"/>
              <a:t>(n^2)</a:t>
            </a:r>
          </a:p>
          <a:p>
            <a:pPr lvl="1"/>
            <a:r>
              <a:rPr lang="da-DK" dirty="0"/>
              <a:t>Ignorer mindre termer</a:t>
            </a:r>
          </a:p>
          <a:p>
            <a:pPr lvl="2"/>
            <a:r>
              <a:rPr lang="da-DK" dirty="0"/>
              <a:t>T(n) = n^5 + n^3 + log n = </a:t>
            </a:r>
            <a:r>
              <a:rPr lang="el-GR" dirty="0"/>
              <a:t>Θ</a:t>
            </a:r>
            <a:r>
              <a:rPr lang="da-DK" dirty="0"/>
              <a:t>(n^5)</a:t>
            </a:r>
          </a:p>
          <a:p>
            <a:pPr lvl="1"/>
            <a:r>
              <a:rPr lang="da-DK" dirty="0"/>
              <a:t>Hvordan identificerer vi mindre termer?</a:t>
            </a:r>
          </a:p>
        </p:txBody>
      </p:sp>
      <p:pic>
        <p:nvPicPr>
          <p:cNvPr id="5" name="Picture 4"/>
          <p:cNvPicPr>
            <a:picLocks noChangeAspect="1"/>
          </p:cNvPicPr>
          <p:nvPr/>
        </p:nvPicPr>
        <p:blipFill>
          <a:blip r:embed="rId2"/>
          <a:stretch>
            <a:fillRect/>
          </a:stretch>
        </p:blipFill>
        <p:spPr>
          <a:xfrm>
            <a:off x="1282093" y="5170545"/>
            <a:ext cx="9363075" cy="1638300"/>
          </a:xfrm>
          <a:prstGeom prst="rect">
            <a:avLst/>
          </a:prstGeom>
        </p:spPr>
      </p:pic>
      <p:pic>
        <p:nvPicPr>
          <p:cNvPr id="3074" name="Picture 2" descr="Calculation Math GIF - Calculation Math Hangover GIF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94252" y="1379565"/>
            <a:ext cx="5045635" cy="2767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09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err="1"/>
              <a:t>Outline</a:t>
            </a:r>
            <a:endParaRPr lang="da-DK" dirty="0"/>
          </a:p>
        </p:txBody>
      </p:sp>
      <p:sp>
        <p:nvSpPr>
          <p:cNvPr id="6" name="Text Placeholder 5"/>
          <p:cNvSpPr>
            <a:spLocks noGrp="1"/>
          </p:cNvSpPr>
          <p:nvPr>
            <p:ph type="body" sz="quarter" idx="12"/>
          </p:nvPr>
        </p:nvSpPr>
        <p:spPr>
          <a:xfrm>
            <a:off x="587375" y="2065337"/>
            <a:ext cx="10000414" cy="3703696"/>
          </a:xfrm>
        </p:spPr>
        <p:txBody>
          <a:bodyPr>
            <a:normAutofit/>
          </a:bodyPr>
          <a:lstStyle/>
          <a:p>
            <a:r>
              <a:rPr lang="da-DK" sz="2800" dirty="0" err="1"/>
              <a:t>Insertion</a:t>
            </a:r>
            <a:r>
              <a:rPr lang="da-DK" sz="2800" dirty="0"/>
              <a:t> Sort</a:t>
            </a:r>
          </a:p>
          <a:p>
            <a:r>
              <a:rPr lang="da-DK" sz="2800" dirty="0"/>
              <a:t>Loop invariants og bevis af korrekthed (‘</a:t>
            </a:r>
            <a:r>
              <a:rPr lang="da-DK" sz="2800" dirty="0" err="1"/>
              <a:t>correctness</a:t>
            </a:r>
            <a:r>
              <a:rPr lang="da-DK" sz="2800" dirty="0"/>
              <a:t>’)</a:t>
            </a:r>
          </a:p>
          <a:p>
            <a:r>
              <a:rPr lang="da-DK" sz="2800" dirty="0"/>
              <a:t>Asymptotisk notation</a:t>
            </a:r>
          </a:p>
          <a:p>
            <a:r>
              <a:rPr lang="da-DK" sz="2800" dirty="0"/>
              <a:t>Asymptotisk analyse</a:t>
            </a:r>
          </a:p>
          <a:p>
            <a:pPr lvl="1"/>
            <a:r>
              <a:rPr lang="da-DK" sz="2600" dirty="0"/>
              <a:t>En algoritmes effektivitet</a:t>
            </a:r>
          </a:p>
        </p:txBody>
      </p:sp>
      <p:sp>
        <p:nvSpPr>
          <p:cNvPr id="7" name="Slide Number Placeholder 6"/>
          <p:cNvSpPr>
            <a:spLocks noGrp="1"/>
          </p:cNvSpPr>
          <p:nvPr>
            <p:ph type="sldNum" sz="quarter" idx="4"/>
          </p:nvPr>
        </p:nvSpPr>
        <p:spPr/>
        <p:txBody>
          <a:bodyPr/>
          <a:lstStyle/>
          <a:p>
            <a:fld id="{D8D877B3-D348-4611-9BDB-C5374591D951}" type="slidenum">
              <a:rPr lang="en-US" smtClean="0"/>
              <a:pPr/>
              <a:t>3</a:t>
            </a:fld>
            <a:endParaRPr lang="en-US" dirty="0"/>
          </a:p>
        </p:txBody>
      </p:sp>
    </p:spTree>
    <p:extLst>
      <p:ext uri="{BB962C8B-B14F-4D97-AF65-F5344CB8AC3E}">
        <p14:creationId xmlns:p14="http://schemas.microsoft.com/office/powerpoint/2010/main" val="356108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30</a:t>
            </a:fld>
            <a:endParaRPr lang="en-US" dirty="0"/>
          </a:p>
        </p:txBody>
      </p:sp>
      <p:sp>
        <p:nvSpPr>
          <p:cNvPr id="3" name="Title 2"/>
          <p:cNvSpPr>
            <a:spLocks noGrp="1"/>
          </p:cNvSpPr>
          <p:nvPr>
            <p:ph type="title"/>
          </p:nvPr>
        </p:nvSpPr>
        <p:spPr>
          <a:xfrm>
            <a:off x="587374" y="370290"/>
            <a:ext cx="7481805" cy="1474385"/>
          </a:xfrm>
        </p:spPr>
        <p:txBody>
          <a:bodyPr/>
          <a:lstStyle/>
          <a:p>
            <a:r>
              <a:rPr lang="da-DK" dirty="0"/>
              <a:t>Brug af Asymptotisk Notering</a:t>
            </a:r>
          </a:p>
        </p:txBody>
      </p:sp>
      <p:sp>
        <p:nvSpPr>
          <p:cNvPr id="4" name="Text Placeholder 3"/>
          <p:cNvSpPr>
            <a:spLocks noGrp="1"/>
          </p:cNvSpPr>
          <p:nvPr>
            <p:ph type="body" sz="quarter" idx="12"/>
          </p:nvPr>
        </p:nvSpPr>
        <p:spPr>
          <a:xfrm>
            <a:off x="587375" y="2065337"/>
            <a:ext cx="10752512" cy="405147"/>
          </a:xfrm>
        </p:spPr>
        <p:txBody>
          <a:bodyPr/>
          <a:lstStyle/>
          <a:p>
            <a:r>
              <a:rPr lang="da-DK" dirty="0"/>
              <a:t>Vi ser på </a:t>
            </a:r>
            <a:r>
              <a:rPr lang="da-DK" dirty="0" err="1"/>
              <a:t>worst</a:t>
            </a:r>
            <a:r>
              <a:rPr lang="da-DK" dirty="0"/>
              <a:t>-case tiden for </a:t>
            </a:r>
            <a:r>
              <a:rPr lang="da-DK" dirty="0" err="1"/>
              <a:t>insertion</a:t>
            </a:r>
            <a:r>
              <a:rPr lang="da-DK" dirty="0"/>
              <a:t> sort fra tidligere</a:t>
            </a:r>
          </a:p>
        </p:txBody>
      </p:sp>
      <p:pic>
        <p:nvPicPr>
          <p:cNvPr id="5" name="Picture 4"/>
          <p:cNvPicPr>
            <a:picLocks noChangeAspect="1"/>
          </p:cNvPicPr>
          <p:nvPr/>
        </p:nvPicPr>
        <p:blipFill rotWithShape="1">
          <a:blip r:embed="rId2"/>
          <a:srcRect b="65564"/>
          <a:stretch/>
        </p:blipFill>
        <p:spPr>
          <a:xfrm>
            <a:off x="853641" y="2464150"/>
            <a:ext cx="10508603" cy="997507"/>
          </a:xfrm>
          <a:prstGeom prst="rect">
            <a:avLst/>
          </a:prstGeom>
        </p:spPr>
      </p:pic>
      <p:pic>
        <p:nvPicPr>
          <p:cNvPr id="6" name="Picture 5"/>
          <p:cNvPicPr>
            <a:picLocks noChangeAspect="1"/>
          </p:cNvPicPr>
          <p:nvPr/>
        </p:nvPicPr>
        <p:blipFill>
          <a:blip r:embed="rId3"/>
          <a:stretch>
            <a:fillRect/>
          </a:stretch>
        </p:blipFill>
        <p:spPr>
          <a:xfrm>
            <a:off x="1575635" y="3429000"/>
            <a:ext cx="7981950" cy="2571750"/>
          </a:xfrm>
          <a:prstGeom prst="rect">
            <a:avLst/>
          </a:prstGeom>
        </p:spPr>
      </p:pic>
      <p:sp>
        <p:nvSpPr>
          <p:cNvPr id="7" name="Rectangle 6"/>
          <p:cNvSpPr/>
          <p:nvPr/>
        </p:nvSpPr>
        <p:spPr>
          <a:xfrm>
            <a:off x="7279851" y="5100924"/>
            <a:ext cx="3420233"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da-DK" b="1" dirty="0"/>
              <a:t>Bemærk at vi ikke bruger ‘almindelig’ algebra her!</a:t>
            </a:r>
          </a:p>
        </p:txBody>
      </p:sp>
    </p:spTree>
    <p:extLst>
      <p:ext uri="{BB962C8B-B14F-4D97-AF65-F5344CB8AC3E}">
        <p14:creationId xmlns:p14="http://schemas.microsoft.com/office/powerpoint/2010/main" val="3889398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31</a:t>
            </a:fld>
            <a:endParaRPr lang="en-US" dirty="0"/>
          </a:p>
        </p:txBody>
      </p:sp>
      <p:sp>
        <p:nvSpPr>
          <p:cNvPr id="3" name="Title 2"/>
          <p:cNvSpPr>
            <a:spLocks noGrp="1"/>
          </p:cNvSpPr>
          <p:nvPr>
            <p:ph type="title"/>
          </p:nvPr>
        </p:nvSpPr>
        <p:spPr>
          <a:xfrm>
            <a:off x="587374" y="370290"/>
            <a:ext cx="10842626" cy="1474385"/>
          </a:xfrm>
        </p:spPr>
        <p:txBody>
          <a:bodyPr/>
          <a:lstStyle/>
          <a:p>
            <a:r>
              <a:rPr lang="da-DK" dirty="0"/>
              <a:t>Case Time: Asymptotisk Notering</a:t>
            </a:r>
          </a:p>
        </p:txBody>
      </p:sp>
      <p:sp>
        <p:nvSpPr>
          <p:cNvPr id="4" name="Text Placeholder 3"/>
          <p:cNvSpPr>
            <a:spLocks noGrp="1"/>
          </p:cNvSpPr>
          <p:nvPr>
            <p:ph type="body" sz="quarter" idx="12"/>
          </p:nvPr>
        </p:nvSpPr>
        <p:spPr>
          <a:xfrm>
            <a:off x="587375" y="2065337"/>
            <a:ext cx="5848061" cy="3703696"/>
          </a:xfrm>
        </p:spPr>
        <p:txBody>
          <a:bodyPr>
            <a:normAutofit/>
          </a:bodyPr>
          <a:lstStyle/>
          <a:p>
            <a:r>
              <a:rPr lang="da-DK" sz="2400" dirty="0"/>
              <a:t>Ca. 15 minutter + 10 minutter pause</a:t>
            </a:r>
          </a:p>
          <a:p>
            <a:r>
              <a:rPr lang="da-DK" sz="3200" b="1" dirty="0"/>
              <a:t>Husk: Pause til 10:40</a:t>
            </a:r>
          </a:p>
          <a:p>
            <a:pPr lvl="1"/>
            <a:endParaRPr lang="da-DK" sz="2000" dirty="0"/>
          </a:p>
        </p:txBody>
      </p:sp>
      <p:pic>
        <p:nvPicPr>
          <p:cNvPr id="6" name="Picture 5" descr="A person and person&#10;&#10;Description automatically generated with medium confidence">
            <a:extLst>
              <a:ext uri="{FF2B5EF4-FFF2-40B4-BE49-F238E27FC236}">
                <a16:creationId xmlns:a16="http://schemas.microsoft.com/office/drawing/2014/main" id="{FE63A044-87DA-4036-9E60-309A50782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808" y="1902546"/>
            <a:ext cx="5387483" cy="3052907"/>
          </a:xfrm>
          <a:prstGeom prst="rect">
            <a:avLst/>
          </a:prstGeom>
        </p:spPr>
      </p:pic>
      <p:sp>
        <p:nvSpPr>
          <p:cNvPr id="7" name="Text Placeholder 3">
            <a:extLst>
              <a:ext uri="{FF2B5EF4-FFF2-40B4-BE49-F238E27FC236}">
                <a16:creationId xmlns:a16="http://schemas.microsoft.com/office/drawing/2014/main" id="{9DF583EF-A841-4AC5-9870-DA5177FAA9BF}"/>
              </a:ext>
            </a:extLst>
          </p:cNvPr>
          <p:cNvSpPr txBox="1">
            <a:spLocks/>
          </p:cNvSpPr>
          <p:nvPr/>
        </p:nvSpPr>
        <p:spPr>
          <a:xfrm>
            <a:off x="873109" y="5324795"/>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tinyurl.com/alg-f02-case2</a:t>
            </a:r>
          </a:p>
        </p:txBody>
      </p:sp>
    </p:spTree>
    <p:extLst>
      <p:ext uri="{BB962C8B-B14F-4D97-AF65-F5344CB8AC3E}">
        <p14:creationId xmlns:p14="http://schemas.microsoft.com/office/powerpoint/2010/main" val="25170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32</a:t>
            </a:fld>
            <a:endParaRPr lang="en-US" dirty="0"/>
          </a:p>
        </p:txBody>
      </p:sp>
      <p:sp>
        <p:nvSpPr>
          <p:cNvPr id="3" name="Title 2"/>
          <p:cNvSpPr>
            <a:spLocks noGrp="1"/>
          </p:cNvSpPr>
          <p:nvPr>
            <p:ph type="title"/>
          </p:nvPr>
        </p:nvSpPr>
        <p:spPr/>
        <p:txBody>
          <a:bodyPr/>
          <a:lstStyle/>
          <a:p>
            <a:r>
              <a:rPr lang="da-DK" dirty="0"/>
              <a:t>Case 2 </a:t>
            </a:r>
            <a:r>
              <a:rPr lang="da-DK" dirty="0" err="1"/>
              <a:t>Recap</a:t>
            </a:r>
            <a:endParaRPr lang="da-DK" dirty="0"/>
          </a:p>
        </p:txBody>
      </p:sp>
      <p:pic>
        <p:nvPicPr>
          <p:cNvPr id="9" name="Picture 8">
            <a:extLst>
              <a:ext uri="{FF2B5EF4-FFF2-40B4-BE49-F238E27FC236}">
                <a16:creationId xmlns:a16="http://schemas.microsoft.com/office/drawing/2014/main" id="{78E0CE46-8C5A-4451-8F06-6C0C935C09E9}"/>
              </a:ext>
            </a:extLst>
          </p:cNvPr>
          <p:cNvPicPr>
            <a:picLocks noChangeAspect="1"/>
          </p:cNvPicPr>
          <p:nvPr/>
        </p:nvPicPr>
        <p:blipFill>
          <a:blip r:embed="rId2"/>
          <a:stretch>
            <a:fillRect/>
          </a:stretch>
        </p:blipFill>
        <p:spPr>
          <a:xfrm>
            <a:off x="2760518" y="1351584"/>
            <a:ext cx="6670964" cy="5282104"/>
          </a:xfrm>
          <a:prstGeom prst="rect">
            <a:avLst/>
          </a:prstGeom>
        </p:spPr>
      </p:pic>
    </p:spTree>
    <p:extLst>
      <p:ext uri="{BB962C8B-B14F-4D97-AF65-F5344CB8AC3E}">
        <p14:creationId xmlns:p14="http://schemas.microsoft.com/office/powerpoint/2010/main" val="1998342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33</a:t>
            </a:fld>
            <a:endParaRPr lang="en-US" dirty="0"/>
          </a:p>
        </p:txBody>
      </p:sp>
      <p:sp>
        <p:nvSpPr>
          <p:cNvPr id="3" name="Title 2"/>
          <p:cNvSpPr>
            <a:spLocks noGrp="1"/>
          </p:cNvSpPr>
          <p:nvPr>
            <p:ph type="title"/>
          </p:nvPr>
        </p:nvSpPr>
        <p:spPr/>
        <p:txBody>
          <a:bodyPr/>
          <a:lstStyle/>
          <a:p>
            <a:r>
              <a:rPr lang="da-DK" dirty="0"/>
              <a:t>Dagens temaer</a:t>
            </a:r>
          </a:p>
        </p:txBody>
      </p:sp>
      <p:sp>
        <p:nvSpPr>
          <p:cNvPr id="4" name="Text Placeholder 3"/>
          <p:cNvSpPr>
            <a:spLocks noGrp="1"/>
          </p:cNvSpPr>
          <p:nvPr>
            <p:ph type="body" sz="quarter" idx="12"/>
          </p:nvPr>
        </p:nvSpPr>
        <p:spPr/>
        <p:txBody>
          <a:bodyPr>
            <a:normAutofit/>
          </a:bodyPr>
          <a:lstStyle/>
          <a:p>
            <a:r>
              <a:rPr lang="da-DK" dirty="0" err="1"/>
              <a:t>Insertion</a:t>
            </a:r>
            <a:r>
              <a:rPr lang="da-DK" dirty="0"/>
              <a:t> Sort</a:t>
            </a:r>
          </a:p>
          <a:p>
            <a:pPr lvl="1"/>
            <a:r>
              <a:rPr lang="da-DK" dirty="0"/>
              <a:t>Runtime </a:t>
            </a:r>
            <a:r>
              <a:rPr lang="el-GR" dirty="0"/>
              <a:t>Θ(</a:t>
            </a:r>
            <a:r>
              <a:rPr lang="da-DK" i="1" dirty="0"/>
              <a:t>n</a:t>
            </a:r>
            <a:r>
              <a:rPr lang="da-DK" baseline="30000" dirty="0"/>
              <a:t>2</a:t>
            </a:r>
            <a:r>
              <a:rPr lang="da-DK" dirty="0"/>
              <a:t>) og </a:t>
            </a:r>
            <a:r>
              <a:rPr lang="el-GR" dirty="0"/>
              <a:t>Ω(</a:t>
            </a:r>
            <a:r>
              <a:rPr lang="da-DK" i="1" dirty="0"/>
              <a:t>n</a:t>
            </a:r>
            <a:r>
              <a:rPr lang="da-DK" dirty="0"/>
              <a:t>) </a:t>
            </a:r>
          </a:p>
          <a:p>
            <a:pPr lvl="1"/>
            <a:r>
              <a:rPr lang="da-DK" dirty="0"/>
              <a:t>Korrekthed</a:t>
            </a:r>
          </a:p>
          <a:p>
            <a:r>
              <a:rPr lang="da-DK" dirty="0"/>
              <a:t>Brug af loop invariants for at bevise korrekthed</a:t>
            </a:r>
          </a:p>
          <a:p>
            <a:r>
              <a:rPr lang="da-DK" dirty="0"/>
              <a:t>Formelle koncepter for </a:t>
            </a:r>
            <a:r>
              <a:rPr lang="el-GR" dirty="0"/>
              <a:t>Θ </a:t>
            </a:r>
            <a:r>
              <a:rPr lang="da-DK" i="1" dirty="0"/>
              <a:t>O </a:t>
            </a:r>
            <a:r>
              <a:rPr lang="el-GR" dirty="0"/>
              <a:t>Ω </a:t>
            </a:r>
            <a:endParaRPr lang="da-DK" dirty="0"/>
          </a:p>
          <a:p>
            <a:pPr lvl="1"/>
            <a:r>
              <a:rPr lang="da-DK" dirty="0"/>
              <a:t>Hvordan de kan bruges i run time analyse</a:t>
            </a:r>
          </a:p>
          <a:p>
            <a:pPr lvl="1"/>
            <a:r>
              <a:rPr lang="da-DK" dirty="0"/>
              <a:t>Hvordan funktioner nemt kan klassificeres </a:t>
            </a:r>
            <a:r>
              <a:rPr lang="da-DK" dirty="0" err="1"/>
              <a:t>mtp</a:t>
            </a:r>
            <a:r>
              <a:rPr lang="da-DK" dirty="0"/>
              <a:t>. deres </a:t>
            </a:r>
            <a:r>
              <a:rPr lang="da-DK" dirty="0" err="1"/>
              <a:t>asymptotic</a:t>
            </a:r>
            <a:r>
              <a:rPr lang="da-DK" dirty="0"/>
              <a:t> </a:t>
            </a:r>
            <a:r>
              <a:rPr lang="da-DK" dirty="0" err="1"/>
              <a:t>growth</a:t>
            </a:r>
            <a:endParaRPr lang="da-DK" dirty="0"/>
          </a:p>
        </p:txBody>
      </p:sp>
    </p:spTree>
    <p:extLst>
      <p:ext uri="{BB962C8B-B14F-4D97-AF65-F5344CB8AC3E}">
        <p14:creationId xmlns:p14="http://schemas.microsoft.com/office/powerpoint/2010/main" val="414990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7AC5B-57B5-471F-84CA-D9DFFFEFF054}"/>
              </a:ext>
            </a:extLst>
          </p:cNvPr>
          <p:cNvSpPr>
            <a:spLocks noGrp="1"/>
          </p:cNvSpPr>
          <p:nvPr>
            <p:ph type="sldNum" sz="quarter" idx="4"/>
          </p:nvPr>
        </p:nvSpPr>
        <p:spPr/>
        <p:txBody>
          <a:bodyPr/>
          <a:lstStyle/>
          <a:p>
            <a:fld id="{D8D877B3-D348-4611-9BDB-C5374591D951}" type="slidenum">
              <a:rPr lang="en-US" smtClean="0"/>
              <a:pPr/>
              <a:t>34</a:t>
            </a:fld>
            <a:endParaRPr lang="en-US" dirty="0"/>
          </a:p>
        </p:txBody>
      </p:sp>
      <p:sp>
        <p:nvSpPr>
          <p:cNvPr id="3" name="Title 2">
            <a:extLst>
              <a:ext uri="{FF2B5EF4-FFF2-40B4-BE49-F238E27FC236}">
                <a16:creationId xmlns:a16="http://schemas.microsoft.com/office/drawing/2014/main" id="{AB4BF9EB-10C8-464E-B2C7-8EA49DCD7448}"/>
              </a:ext>
            </a:extLst>
          </p:cNvPr>
          <p:cNvSpPr>
            <a:spLocks noGrp="1"/>
          </p:cNvSpPr>
          <p:nvPr>
            <p:ph type="title"/>
          </p:nvPr>
        </p:nvSpPr>
        <p:spPr/>
        <p:txBody>
          <a:bodyPr/>
          <a:lstStyle/>
          <a:p>
            <a:r>
              <a:rPr lang="da-DK" dirty="0"/>
              <a:t>Opgaveregning</a:t>
            </a:r>
          </a:p>
        </p:txBody>
      </p:sp>
      <p:sp>
        <p:nvSpPr>
          <p:cNvPr id="4" name="Text Placeholder 3">
            <a:extLst>
              <a:ext uri="{FF2B5EF4-FFF2-40B4-BE49-F238E27FC236}">
                <a16:creationId xmlns:a16="http://schemas.microsoft.com/office/drawing/2014/main" id="{0D55BE47-D062-417E-B117-060391D677D3}"/>
              </a:ext>
            </a:extLst>
          </p:cNvPr>
          <p:cNvSpPr>
            <a:spLocks noGrp="1"/>
          </p:cNvSpPr>
          <p:nvPr>
            <p:ph type="body" sz="quarter" idx="12"/>
          </p:nvPr>
        </p:nvSpPr>
        <p:spPr/>
        <p:txBody>
          <a:bodyPr/>
          <a:lstStyle/>
          <a:p>
            <a:r>
              <a:rPr lang="da-DK" dirty="0"/>
              <a:t>Sæt gerne en stol i døren hvis i vil ha hjælp hurtigere</a:t>
            </a:r>
          </a:p>
          <a:p>
            <a:r>
              <a:rPr lang="da-DK" dirty="0"/>
              <a:t>OK at vi bare kommer ind ellers?</a:t>
            </a:r>
          </a:p>
          <a:p>
            <a:r>
              <a:rPr lang="da-DK" dirty="0"/>
              <a:t>Ping mig gerne på Teams hvis i ikke får fat i mig!</a:t>
            </a:r>
          </a:p>
        </p:txBody>
      </p:sp>
    </p:spTree>
    <p:extLst>
      <p:ext uri="{BB962C8B-B14F-4D97-AF65-F5344CB8AC3E}">
        <p14:creationId xmlns:p14="http://schemas.microsoft.com/office/powerpoint/2010/main" val="126599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35</a:t>
            </a:fld>
            <a:endParaRPr lang="en-US" dirty="0"/>
          </a:p>
        </p:txBody>
      </p:sp>
      <p:sp>
        <p:nvSpPr>
          <p:cNvPr id="3" name="Title 2"/>
          <p:cNvSpPr>
            <a:spLocks noGrp="1"/>
          </p:cNvSpPr>
          <p:nvPr>
            <p:ph type="title"/>
          </p:nvPr>
        </p:nvSpPr>
        <p:spPr/>
        <p:txBody>
          <a:bodyPr/>
          <a:lstStyle/>
          <a:p>
            <a:r>
              <a:rPr lang="da-DK" dirty="0"/>
              <a:t>Dagens Opgaver</a:t>
            </a:r>
          </a:p>
        </p:txBody>
      </p:sp>
      <p:pic>
        <p:nvPicPr>
          <p:cNvPr id="11" name="Picture 10">
            <a:extLst>
              <a:ext uri="{FF2B5EF4-FFF2-40B4-BE49-F238E27FC236}">
                <a16:creationId xmlns:a16="http://schemas.microsoft.com/office/drawing/2014/main" id="{761883D7-4369-4A31-AADA-16337F6B25BE}"/>
              </a:ext>
            </a:extLst>
          </p:cNvPr>
          <p:cNvPicPr>
            <a:picLocks noChangeAspect="1"/>
          </p:cNvPicPr>
          <p:nvPr/>
        </p:nvPicPr>
        <p:blipFill>
          <a:blip r:embed="rId2"/>
          <a:stretch>
            <a:fillRect/>
          </a:stretch>
        </p:blipFill>
        <p:spPr>
          <a:xfrm>
            <a:off x="1857375" y="1552575"/>
            <a:ext cx="8477250" cy="4248150"/>
          </a:xfrm>
          <a:prstGeom prst="rect">
            <a:avLst/>
          </a:prstGeom>
        </p:spPr>
      </p:pic>
    </p:spTree>
    <p:extLst>
      <p:ext uri="{BB962C8B-B14F-4D97-AF65-F5344CB8AC3E}">
        <p14:creationId xmlns:p14="http://schemas.microsoft.com/office/powerpoint/2010/main" val="3969843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36</a:t>
            </a:fld>
            <a:endParaRPr lang="en-US" dirty="0"/>
          </a:p>
        </p:txBody>
      </p:sp>
      <p:pic>
        <p:nvPicPr>
          <p:cNvPr id="5" name="Picture 4"/>
          <p:cNvPicPr>
            <a:picLocks noChangeAspect="1"/>
          </p:cNvPicPr>
          <p:nvPr/>
        </p:nvPicPr>
        <p:blipFill>
          <a:blip r:embed="rId2"/>
          <a:stretch>
            <a:fillRect/>
          </a:stretch>
        </p:blipFill>
        <p:spPr>
          <a:xfrm>
            <a:off x="1712799" y="2235201"/>
            <a:ext cx="8568704" cy="3454399"/>
          </a:xfrm>
          <a:prstGeom prst="rect">
            <a:avLst/>
          </a:prstGeom>
        </p:spPr>
      </p:pic>
      <p:sp>
        <p:nvSpPr>
          <p:cNvPr id="6" name="Title 2"/>
          <p:cNvSpPr>
            <a:spLocks noGrp="1"/>
          </p:cNvSpPr>
          <p:nvPr>
            <p:ph type="title"/>
          </p:nvPr>
        </p:nvSpPr>
        <p:spPr/>
        <p:txBody>
          <a:bodyPr/>
          <a:lstStyle/>
          <a:p>
            <a:r>
              <a:rPr lang="da-DK" dirty="0"/>
              <a:t>Dagens Opgaver</a:t>
            </a:r>
          </a:p>
        </p:txBody>
      </p:sp>
    </p:spTree>
    <p:extLst>
      <p:ext uri="{BB962C8B-B14F-4D97-AF65-F5344CB8AC3E}">
        <p14:creationId xmlns:p14="http://schemas.microsoft.com/office/powerpoint/2010/main" val="1194562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37</a:t>
            </a:fld>
            <a:endParaRPr lang="en-US" dirty="0"/>
          </a:p>
        </p:txBody>
      </p:sp>
      <p:pic>
        <p:nvPicPr>
          <p:cNvPr id="5" name="Picture 4"/>
          <p:cNvPicPr>
            <a:picLocks noChangeAspect="1"/>
          </p:cNvPicPr>
          <p:nvPr/>
        </p:nvPicPr>
        <p:blipFill>
          <a:blip r:embed="rId2"/>
          <a:stretch>
            <a:fillRect/>
          </a:stretch>
        </p:blipFill>
        <p:spPr>
          <a:xfrm>
            <a:off x="837488" y="1709737"/>
            <a:ext cx="9716922" cy="4555596"/>
          </a:xfrm>
          <a:prstGeom prst="rect">
            <a:avLst/>
          </a:prstGeom>
        </p:spPr>
      </p:pic>
      <p:sp>
        <p:nvSpPr>
          <p:cNvPr id="6" name="Title 2"/>
          <p:cNvSpPr>
            <a:spLocks noGrp="1"/>
          </p:cNvSpPr>
          <p:nvPr>
            <p:ph type="title"/>
          </p:nvPr>
        </p:nvSpPr>
        <p:spPr/>
        <p:txBody>
          <a:bodyPr/>
          <a:lstStyle/>
          <a:p>
            <a:r>
              <a:rPr lang="da-DK" dirty="0"/>
              <a:t>Dagens Opgaver</a:t>
            </a:r>
          </a:p>
        </p:txBody>
      </p:sp>
    </p:spTree>
    <p:extLst>
      <p:ext uri="{BB962C8B-B14F-4D97-AF65-F5344CB8AC3E}">
        <p14:creationId xmlns:p14="http://schemas.microsoft.com/office/powerpoint/2010/main" val="347248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409DB-3313-1111-EF58-FA7A39158863}"/>
              </a:ext>
            </a:extLst>
          </p:cNvPr>
          <p:cNvSpPr>
            <a:spLocks noGrp="1"/>
          </p:cNvSpPr>
          <p:nvPr>
            <p:ph type="sldNum" sz="quarter" idx="4"/>
          </p:nvPr>
        </p:nvSpPr>
        <p:spPr/>
        <p:txBody>
          <a:bodyPr/>
          <a:lstStyle/>
          <a:p>
            <a:fld id="{D8D877B3-D348-4611-9BDB-C5374591D951}" type="slidenum">
              <a:rPr lang="en-US" smtClean="0"/>
              <a:pPr/>
              <a:t>38</a:t>
            </a:fld>
            <a:endParaRPr lang="en-US" dirty="0"/>
          </a:p>
        </p:txBody>
      </p:sp>
      <p:sp>
        <p:nvSpPr>
          <p:cNvPr id="3" name="Title 2">
            <a:extLst>
              <a:ext uri="{FF2B5EF4-FFF2-40B4-BE49-F238E27FC236}">
                <a16:creationId xmlns:a16="http://schemas.microsoft.com/office/drawing/2014/main" id="{EE6CD9C7-46C8-42E4-7F9C-12223E0ED7FB}"/>
              </a:ext>
            </a:extLst>
          </p:cNvPr>
          <p:cNvSpPr>
            <a:spLocks noGrp="1"/>
          </p:cNvSpPr>
          <p:nvPr>
            <p:ph type="title"/>
          </p:nvPr>
        </p:nvSpPr>
        <p:spPr/>
        <p:txBody>
          <a:bodyPr/>
          <a:lstStyle/>
          <a:p>
            <a:r>
              <a:rPr lang="da-DK" dirty="0"/>
              <a:t>Evaluering</a:t>
            </a:r>
          </a:p>
        </p:txBody>
      </p:sp>
      <p:sp>
        <p:nvSpPr>
          <p:cNvPr id="5" name="Text Placeholder 3">
            <a:extLst>
              <a:ext uri="{FF2B5EF4-FFF2-40B4-BE49-F238E27FC236}">
                <a16:creationId xmlns:a16="http://schemas.microsoft.com/office/drawing/2014/main" id="{1D1B7B8D-761B-3927-A1E6-5A84EE865580}"/>
              </a:ext>
            </a:extLst>
          </p:cNvPr>
          <p:cNvSpPr txBox="1">
            <a:spLocks/>
          </p:cNvSpPr>
          <p:nvPr/>
        </p:nvSpPr>
        <p:spPr>
          <a:xfrm>
            <a:off x="963900" y="4447707"/>
            <a:ext cx="10752512" cy="1425633"/>
          </a:xfrm>
          <a:prstGeom prst="rect">
            <a:avLst/>
          </a:prstGeom>
          <a:solidFill>
            <a:schemeClr val="bg1"/>
          </a:solidFill>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tinyurl.com/alg-f02-eval</a:t>
            </a:r>
          </a:p>
        </p:txBody>
      </p:sp>
      <p:pic>
        <p:nvPicPr>
          <p:cNvPr id="9" name="Picture 8" descr="A picture containing text, blurry&#10;&#10;Description automatically generated">
            <a:extLst>
              <a:ext uri="{FF2B5EF4-FFF2-40B4-BE49-F238E27FC236}">
                <a16:creationId xmlns:a16="http://schemas.microsoft.com/office/drawing/2014/main" id="{0998F3EF-F94C-5629-28EA-0D82FD754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43" y="1314450"/>
            <a:ext cx="5954714" cy="3266586"/>
          </a:xfrm>
          <a:prstGeom prst="rect">
            <a:avLst/>
          </a:prstGeom>
        </p:spPr>
      </p:pic>
    </p:spTree>
    <p:extLst>
      <p:ext uri="{BB962C8B-B14F-4D97-AF65-F5344CB8AC3E}">
        <p14:creationId xmlns:p14="http://schemas.microsoft.com/office/powerpoint/2010/main" val="188036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a:t>Dagens struktur</a:t>
            </a:r>
          </a:p>
        </p:txBody>
      </p:sp>
      <p:sp>
        <p:nvSpPr>
          <p:cNvPr id="6" name="Text Placeholder 5"/>
          <p:cNvSpPr>
            <a:spLocks noGrp="1"/>
          </p:cNvSpPr>
          <p:nvPr>
            <p:ph type="body" sz="quarter" idx="12"/>
          </p:nvPr>
        </p:nvSpPr>
        <p:spPr>
          <a:xfrm>
            <a:off x="587375" y="2065337"/>
            <a:ext cx="10000414" cy="3703696"/>
          </a:xfrm>
        </p:spPr>
        <p:txBody>
          <a:bodyPr>
            <a:normAutofit/>
          </a:bodyPr>
          <a:lstStyle/>
          <a:p>
            <a:r>
              <a:rPr lang="da-DK" sz="2800" dirty="0"/>
              <a:t>3 </a:t>
            </a:r>
            <a:r>
              <a:rPr lang="da-DK" sz="2800" dirty="0" err="1"/>
              <a:t>blocks</a:t>
            </a:r>
            <a:r>
              <a:rPr lang="da-DK" sz="2800" dirty="0"/>
              <a:t>, 2 cases (+ 2 pauser ☀️)</a:t>
            </a:r>
          </a:p>
          <a:p>
            <a:pPr lvl="1"/>
            <a:r>
              <a:rPr lang="da-DK" sz="2400" dirty="0"/>
              <a:t>Forelæsning</a:t>
            </a:r>
          </a:p>
          <a:p>
            <a:pPr lvl="1"/>
            <a:r>
              <a:rPr lang="da-DK" sz="2400" dirty="0"/>
              <a:t>Quiz</a:t>
            </a:r>
          </a:p>
          <a:p>
            <a:pPr lvl="1"/>
            <a:r>
              <a:rPr lang="da-DK" sz="2400" dirty="0"/>
              <a:t>Opsamling</a:t>
            </a:r>
          </a:p>
        </p:txBody>
      </p:sp>
      <p:sp>
        <p:nvSpPr>
          <p:cNvPr id="7" name="Slide Number Placeholder 6"/>
          <p:cNvSpPr>
            <a:spLocks noGrp="1"/>
          </p:cNvSpPr>
          <p:nvPr>
            <p:ph type="sldNum" sz="quarter" idx="4"/>
          </p:nvPr>
        </p:nvSpPr>
        <p:spPr/>
        <p:txBody>
          <a:bodyPr/>
          <a:lstStyle/>
          <a:p>
            <a:fld id="{D8D877B3-D348-4611-9BDB-C5374591D951}" type="slidenum">
              <a:rPr lang="en-US" smtClean="0"/>
              <a:pPr/>
              <a:t>4</a:t>
            </a:fld>
            <a:endParaRPr lang="en-US" dirty="0"/>
          </a:p>
        </p:txBody>
      </p:sp>
    </p:spTree>
    <p:extLst>
      <p:ext uri="{BB962C8B-B14F-4D97-AF65-F5344CB8AC3E}">
        <p14:creationId xmlns:p14="http://schemas.microsoft.com/office/powerpoint/2010/main" val="186639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le 2"/>
          <p:cNvSpPr>
            <a:spLocks noGrp="1"/>
          </p:cNvSpPr>
          <p:nvPr>
            <p:ph type="title"/>
          </p:nvPr>
        </p:nvSpPr>
        <p:spPr/>
        <p:txBody>
          <a:bodyPr/>
          <a:lstStyle/>
          <a:p>
            <a:r>
              <a:rPr lang="da-DK" dirty="0"/>
              <a:t>Læringsmål</a:t>
            </a:r>
          </a:p>
        </p:txBody>
      </p:sp>
      <p:sp>
        <p:nvSpPr>
          <p:cNvPr id="4" name="Text Placeholder 3"/>
          <p:cNvSpPr>
            <a:spLocks noGrp="1"/>
          </p:cNvSpPr>
          <p:nvPr>
            <p:ph type="body" sz="quarter" idx="12"/>
          </p:nvPr>
        </p:nvSpPr>
        <p:spPr/>
        <p:txBody>
          <a:bodyPr>
            <a:noAutofit/>
          </a:bodyPr>
          <a:lstStyle/>
          <a:p>
            <a:pPr marL="0" indent="0">
              <a:lnSpc>
                <a:spcPct val="100000"/>
              </a:lnSpc>
              <a:buNone/>
            </a:pPr>
            <a:r>
              <a:rPr lang="da-DK" b="1" cap="all" dirty="0"/>
              <a:t>VIDEN</a:t>
            </a:r>
          </a:p>
          <a:p>
            <a:pPr>
              <a:lnSpc>
                <a:spcPct val="100000"/>
              </a:lnSpc>
            </a:pPr>
            <a:r>
              <a:rPr lang="da-DK" b="1" dirty="0"/>
              <a:t>matematiske grundbegreber</a:t>
            </a:r>
            <a:r>
              <a:rPr lang="da-DK" dirty="0"/>
              <a:t> såsom </a:t>
            </a:r>
            <a:r>
              <a:rPr lang="da-DK" dirty="0" err="1"/>
              <a:t>rekursion</a:t>
            </a:r>
            <a:r>
              <a:rPr lang="da-DK" dirty="0"/>
              <a:t>, </a:t>
            </a:r>
            <a:r>
              <a:rPr lang="da-DK" b="1" dirty="0">
                <a:solidFill>
                  <a:srgbClr val="FF0000"/>
                </a:solidFill>
              </a:rPr>
              <a:t>induktion</a:t>
            </a:r>
            <a:r>
              <a:rPr lang="da-DK" dirty="0"/>
              <a:t>, </a:t>
            </a:r>
            <a:r>
              <a:rPr lang="da-DK" b="1" dirty="0"/>
              <a:t>konkret og abstrakt kompleksitet  </a:t>
            </a:r>
            <a:br>
              <a:rPr lang="da-DK" dirty="0"/>
            </a:br>
            <a:endParaRPr lang="da-DK" cap="all" dirty="0"/>
          </a:p>
          <a:p>
            <a:pPr marL="0" indent="0">
              <a:lnSpc>
                <a:spcPct val="100000"/>
              </a:lnSpc>
              <a:buNone/>
            </a:pPr>
            <a:r>
              <a:rPr lang="da-DK" b="1" cap="all" dirty="0"/>
              <a:t>FÆRDIGHEDER</a:t>
            </a:r>
          </a:p>
          <a:p>
            <a:pPr>
              <a:lnSpc>
                <a:spcPct val="100000"/>
              </a:lnSpc>
            </a:pPr>
            <a:r>
              <a:rPr lang="da-DK" b="1" dirty="0"/>
              <a:t>bestemme abstrakt kompleksitet for konkrete funktioner </a:t>
            </a:r>
          </a:p>
          <a:p>
            <a:pPr>
              <a:lnSpc>
                <a:spcPct val="100000"/>
              </a:lnSpc>
            </a:pPr>
            <a:r>
              <a:rPr lang="da-DK" b="1" dirty="0"/>
              <a:t>gennemføre kompleksitets- og </a:t>
            </a:r>
            <a:r>
              <a:rPr lang="da-DK" b="1" dirty="0">
                <a:solidFill>
                  <a:srgbClr val="FF0000"/>
                </a:solidFill>
              </a:rPr>
              <a:t>korrekthed</a:t>
            </a:r>
            <a:r>
              <a:rPr lang="da-DK" b="1" dirty="0"/>
              <a:t>sanalyse på simple algoritmer</a:t>
            </a:r>
            <a:r>
              <a:rPr lang="da-DK" dirty="0"/>
              <a:t>, herunder </a:t>
            </a:r>
            <a:r>
              <a:rPr lang="da-DK" dirty="0" err="1"/>
              <a:t>rekursive</a:t>
            </a:r>
            <a:r>
              <a:rPr lang="da-DK" dirty="0"/>
              <a:t> algoritmer  </a:t>
            </a:r>
          </a:p>
          <a:p>
            <a:pPr marL="0" indent="0">
              <a:lnSpc>
                <a:spcPct val="100000"/>
              </a:lnSpc>
              <a:buNone/>
            </a:pPr>
            <a:br>
              <a:rPr lang="da-DK" b="1" cap="all" dirty="0"/>
            </a:br>
            <a:r>
              <a:rPr lang="da-DK" b="1" cap="all" dirty="0"/>
              <a:t>KOMPETENCER</a:t>
            </a:r>
          </a:p>
          <a:p>
            <a:pPr>
              <a:lnSpc>
                <a:spcPct val="100000"/>
              </a:lnSpc>
            </a:pPr>
            <a:r>
              <a:rPr lang="da-DK" dirty="0"/>
              <a:t>Den studerende skal, stillet overfor en ikke-standard programmeringsopgave kunne</a:t>
            </a:r>
          </a:p>
          <a:p>
            <a:pPr>
              <a:lnSpc>
                <a:spcPct val="100000"/>
              </a:lnSpc>
            </a:pPr>
            <a:r>
              <a:rPr lang="da-DK" b="1" dirty="0">
                <a:solidFill>
                  <a:srgbClr val="FF0000"/>
                </a:solidFill>
              </a:rPr>
              <a:t>udvikle algoritmer </a:t>
            </a:r>
            <a:r>
              <a:rPr lang="da-DK" dirty="0"/>
              <a:t>og datastrukturer </a:t>
            </a:r>
            <a:r>
              <a:rPr lang="da-DK" b="1" dirty="0">
                <a:solidFill>
                  <a:srgbClr val="FF0000"/>
                </a:solidFill>
              </a:rPr>
              <a:t>til løsning af opgaven</a:t>
            </a:r>
          </a:p>
          <a:p>
            <a:pPr>
              <a:lnSpc>
                <a:spcPct val="100000"/>
              </a:lnSpc>
            </a:pPr>
            <a:r>
              <a:rPr lang="da-DK" b="1" dirty="0"/>
              <a:t>analysere de udviklede algoritmer</a:t>
            </a:r>
          </a:p>
        </p:txBody>
      </p:sp>
    </p:spTree>
    <p:extLst>
      <p:ext uri="{BB962C8B-B14F-4D97-AF65-F5344CB8AC3E}">
        <p14:creationId xmlns:p14="http://schemas.microsoft.com/office/powerpoint/2010/main" val="3031232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6</a:t>
            </a:fld>
            <a:endParaRPr lang="en-US" dirty="0"/>
          </a:p>
        </p:txBody>
      </p:sp>
      <p:sp>
        <p:nvSpPr>
          <p:cNvPr id="4" name="Title 3"/>
          <p:cNvSpPr>
            <a:spLocks noGrp="1"/>
          </p:cNvSpPr>
          <p:nvPr>
            <p:ph type="title"/>
          </p:nvPr>
        </p:nvSpPr>
        <p:spPr/>
        <p:txBody>
          <a:bodyPr/>
          <a:lstStyle/>
          <a:p>
            <a:r>
              <a:rPr lang="da-DK" dirty="0"/>
              <a:t>Best </a:t>
            </a:r>
            <a:r>
              <a:rPr lang="da-DK" dirty="0" err="1"/>
              <a:t>Practices</a:t>
            </a:r>
            <a:endParaRPr lang="da-DK" dirty="0"/>
          </a:p>
        </p:txBody>
      </p:sp>
      <p:sp>
        <p:nvSpPr>
          <p:cNvPr id="5" name="Text Placeholder 4"/>
          <p:cNvSpPr>
            <a:spLocks noGrp="1"/>
          </p:cNvSpPr>
          <p:nvPr>
            <p:ph type="body" sz="quarter" idx="12"/>
          </p:nvPr>
        </p:nvSpPr>
        <p:spPr>
          <a:xfrm>
            <a:off x="587375" y="2143359"/>
            <a:ext cx="4490445" cy="4452313"/>
          </a:xfrm>
        </p:spPr>
        <p:txBody>
          <a:bodyPr>
            <a:normAutofit/>
          </a:bodyPr>
          <a:lstStyle/>
          <a:p>
            <a:r>
              <a:rPr lang="da-DK" sz="1800" dirty="0"/>
              <a:t>Aktivitet = Læring</a:t>
            </a:r>
          </a:p>
          <a:p>
            <a:endParaRPr lang="da-DK" sz="1800" dirty="0"/>
          </a:p>
          <a:p>
            <a:r>
              <a:rPr lang="da-DK" sz="1800" dirty="0"/>
              <a:t>Deltag aktivt i forelæsninger</a:t>
            </a:r>
            <a:br>
              <a:rPr lang="da-DK" sz="1600" dirty="0"/>
            </a:br>
            <a:endParaRPr lang="da-DK" sz="1600" dirty="0"/>
          </a:p>
          <a:p>
            <a:r>
              <a:rPr lang="da-DK" sz="1800" dirty="0"/>
              <a:t>Deltag aktivt i cases</a:t>
            </a:r>
            <a:br>
              <a:rPr lang="da-DK" sz="1800" dirty="0"/>
            </a:br>
            <a:endParaRPr lang="da-DK" sz="1800" dirty="0"/>
          </a:p>
          <a:p>
            <a:r>
              <a:rPr lang="da-DK" sz="1800" dirty="0"/>
              <a:t>Brug opgaveregningstiden</a:t>
            </a:r>
          </a:p>
          <a:p>
            <a:pPr lvl="1"/>
            <a:r>
              <a:rPr lang="da-DK" sz="1600" dirty="0"/>
              <a:t>Sørg for at </a:t>
            </a:r>
            <a:r>
              <a:rPr lang="da-DK" sz="1600" b="1" dirty="0"/>
              <a:t>du selv</a:t>
            </a:r>
            <a:r>
              <a:rPr lang="da-DK" sz="1600" dirty="0"/>
              <a:t> forstår opgaven</a:t>
            </a:r>
          </a:p>
          <a:p>
            <a:pPr lvl="1"/>
            <a:r>
              <a:rPr lang="da-DK" sz="1600" dirty="0"/>
              <a:t>Sørg for at </a:t>
            </a:r>
            <a:r>
              <a:rPr lang="da-DK" sz="1600" b="1" dirty="0"/>
              <a:t>alle</a:t>
            </a:r>
            <a:r>
              <a:rPr lang="da-DK" sz="1600" dirty="0"/>
              <a:t> forstår opgaven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6436" y="2196258"/>
            <a:ext cx="4809185" cy="3606889"/>
          </a:xfrm>
          <a:prstGeom prst="rect">
            <a:avLst/>
          </a:prstGeom>
        </p:spPr>
      </p:pic>
    </p:spTree>
    <p:extLst>
      <p:ext uri="{BB962C8B-B14F-4D97-AF65-F5344CB8AC3E}">
        <p14:creationId xmlns:p14="http://schemas.microsoft.com/office/powerpoint/2010/main" val="259375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000" b="1" i="0" u="none" strike="noStrike" kern="1200" cap="none" spc="0" normalizeH="0" baseline="0" noProof="0" smtClean="0">
                <a:ln>
                  <a:noFill/>
                </a:ln>
                <a:solidFill>
                  <a:srgbClr val="211A52">
                    <a:alpha val="70000"/>
                  </a:srgbClr>
                </a:solidFill>
                <a:effectLst/>
                <a:uLnTx/>
                <a:uFillTx/>
                <a:latin typeface="Arial"/>
              </a:rPr>
              <a:pPr marL="0" marR="0" lvl="0" indent="0" algn="r" defTabSz="914330" rtl="0" eaLnBrk="1" fontAlgn="auto" latinLnBrk="0" hangingPunct="1">
                <a:lnSpc>
                  <a:spcPct val="100000"/>
                </a:lnSpc>
                <a:spcBef>
                  <a:spcPts val="0"/>
                </a:spcBef>
                <a:spcAft>
                  <a:spcPts val="0"/>
                </a:spcAft>
                <a:buClrTx/>
                <a:buSzTx/>
                <a:buFontTx/>
                <a:buNone/>
                <a:tabLst/>
                <a:defRPr/>
              </a:pPr>
              <a:t>7</a:t>
            </a:fld>
            <a:endParaRPr kumimoji="0" lang="en-US" sz="1000" b="1" i="0" u="none" strike="noStrike" kern="1200" cap="none" spc="0" normalizeH="0" baseline="0" noProof="0" dirty="0">
              <a:ln>
                <a:noFill/>
              </a:ln>
              <a:solidFill>
                <a:srgbClr val="211A52">
                  <a:alpha val="70000"/>
                </a:srgbClr>
              </a:solidFill>
              <a:effectLst/>
              <a:uLnTx/>
              <a:uFillTx/>
              <a:latin typeface="Arial"/>
            </a:endParaRPr>
          </a:p>
        </p:txBody>
      </p:sp>
      <p:sp>
        <p:nvSpPr>
          <p:cNvPr id="3" name="Title 2"/>
          <p:cNvSpPr>
            <a:spLocks noGrp="1"/>
          </p:cNvSpPr>
          <p:nvPr>
            <p:ph type="title"/>
          </p:nvPr>
        </p:nvSpPr>
        <p:spPr>
          <a:xfrm>
            <a:off x="587374" y="370290"/>
            <a:ext cx="5906415" cy="1474385"/>
          </a:xfrm>
        </p:spPr>
        <p:txBody>
          <a:bodyPr/>
          <a:lstStyle/>
          <a:p>
            <a:r>
              <a:rPr lang="da-DK" dirty="0"/>
              <a:t>Sortering / </a:t>
            </a:r>
            <a:br>
              <a:rPr lang="da-DK" dirty="0"/>
            </a:br>
            <a:r>
              <a:rPr lang="da-DK" dirty="0"/>
              <a:t>The </a:t>
            </a:r>
            <a:r>
              <a:rPr lang="da-DK" dirty="0" err="1"/>
              <a:t>Sorting</a:t>
            </a:r>
            <a:r>
              <a:rPr lang="da-DK" dirty="0"/>
              <a:t> Problem</a:t>
            </a:r>
          </a:p>
        </p:txBody>
      </p:sp>
      <p:sp>
        <p:nvSpPr>
          <p:cNvPr id="4" name="Text Placeholder 3"/>
          <p:cNvSpPr>
            <a:spLocks noGrp="1"/>
          </p:cNvSpPr>
          <p:nvPr>
            <p:ph type="body" sz="quarter" idx="12"/>
          </p:nvPr>
        </p:nvSpPr>
        <p:spPr>
          <a:xfrm>
            <a:off x="587375" y="2065337"/>
            <a:ext cx="5001895" cy="3703696"/>
          </a:xfrm>
        </p:spPr>
        <p:txBody>
          <a:bodyPr>
            <a:normAutofit/>
          </a:bodyPr>
          <a:lstStyle/>
          <a:p>
            <a:r>
              <a:rPr lang="da-DK" b="1" dirty="0"/>
              <a:t>The </a:t>
            </a:r>
            <a:r>
              <a:rPr lang="da-DK" b="1" dirty="0" err="1"/>
              <a:t>sorting</a:t>
            </a:r>
            <a:r>
              <a:rPr lang="da-DK" b="1" dirty="0"/>
              <a:t> problem: </a:t>
            </a:r>
          </a:p>
          <a:p>
            <a:pPr lvl="1"/>
            <a:r>
              <a:rPr lang="da-DK" b="1" dirty="0"/>
              <a:t>Input: </a:t>
            </a:r>
            <a:r>
              <a:rPr lang="da-DK" dirty="0"/>
              <a:t>A </a:t>
            </a:r>
            <a:r>
              <a:rPr lang="da-DK" dirty="0" err="1"/>
              <a:t>sequence</a:t>
            </a:r>
            <a:r>
              <a:rPr lang="da-DK" dirty="0"/>
              <a:t> of </a:t>
            </a:r>
            <a:r>
              <a:rPr lang="da-DK" i="1" dirty="0"/>
              <a:t>n</a:t>
            </a:r>
            <a:r>
              <a:rPr lang="da-DK" dirty="0"/>
              <a:t> </a:t>
            </a:r>
            <a:r>
              <a:rPr lang="da-DK" dirty="0" err="1"/>
              <a:t>numbers</a:t>
            </a:r>
            <a:r>
              <a:rPr lang="da-DK" dirty="0"/>
              <a:t> ⟨</a:t>
            </a:r>
            <a:r>
              <a:rPr lang="da-DK" i="1" dirty="0"/>
              <a:t>a</a:t>
            </a:r>
            <a:r>
              <a:rPr lang="da-DK" baseline="-25000" dirty="0"/>
              <a:t>1</a:t>
            </a:r>
            <a:r>
              <a:rPr lang="da-DK" dirty="0"/>
              <a:t>, </a:t>
            </a:r>
            <a:r>
              <a:rPr lang="da-DK" i="1" dirty="0"/>
              <a:t>a</a:t>
            </a:r>
            <a:r>
              <a:rPr lang="da-DK" baseline="-25000" dirty="0">
                <a:solidFill>
                  <a:srgbClr val="211A52"/>
                </a:solidFill>
              </a:rPr>
              <a:t>2</a:t>
            </a:r>
            <a:r>
              <a:rPr lang="da-DK" dirty="0"/>
              <a:t>,…, </a:t>
            </a:r>
            <a:r>
              <a:rPr lang="da-DK" i="1" dirty="0"/>
              <a:t>a</a:t>
            </a:r>
            <a:r>
              <a:rPr lang="da-DK" baseline="-25000" dirty="0">
                <a:solidFill>
                  <a:srgbClr val="211A52"/>
                </a:solidFill>
              </a:rPr>
              <a:t>n</a:t>
            </a:r>
            <a:r>
              <a:rPr lang="da-DK" dirty="0"/>
              <a:t>⟩ </a:t>
            </a:r>
          </a:p>
          <a:p>
            <a:pPr lvl="1"/>
            <a:r>
              <a:rPr lang="da-DK" b="1" dirty="0"/>
              <a:t>Output: </a:t>
            </a:r>
            <a:r>
              <a:rPr lang="da-DK" dirty="0"/>
              <a:t>A permutation (</a:t>
            </a:r>
            <a:r>
              <a:rPr lang="da-DK" dirty="0" err="1"/>
              <a:t>reordering</a:t>
            </a:r>
            <a:r>
              <a:rPr lang="da-DK" dirty="0"/>
              <a:t>) ⟨</a:t>
            </a:r>
            <a:r>
              <a:rPr lang="da-DK" i="1" dirty="0"/>
              <a:t>a’</a:t>
            </a:r>
            <a:r>
              <a:rPr lang="da-DK" baseline="-25000" dirty="0">
                <a:solidFill>
                  <a:srgbClr val="211A52"/>
                </a:solidFill>
              </a:rPr>
              <a:t>1</a:t>
            </a:r>
            <a:r>
              <a:rPr lang="el-GR" dirty="0"/>
              <a:t>, </a:t>
            </a:r>
            <a:r>
              <a:rPr lang="da-DK" i="1" dirty="0"/>
              <a:t>a’</a:t>
            </a:r>
            <a:r>
              <a:rPr lang="da-DK" baseline="-25000" dirty="0">
                <a:solidFill>
                  <a:srgbClr val="211A52"/>
                </a:solidFill>
              </a:rPr>
              <a:t>2</a:t>
            </a:r>
            <a:r>
              <a:rPr lang="el-GR" dirty="0"/>
              <a:t>,…, </a:t>
            </a:r>
            <a:r>
              <a:rPr lang="da-DK" i="1" dirty="0" err="1"/>
              <a:t>a’</a:t>
            </a:r>
            <a:r>
              <a:rPr lang="da-DK" baseline="-25000" dirty="0" err="1">
                <a:solidFill>
                  <a:srgbClr val="211A52"/>
                </a:solidFill>
              </a:rPr>
              <a:t>n</a:t>
            </a:r>
            <a:r>
              <a:rPr lang="da-DK" dirty="0"/>
              <a:t>⟩ of the input, </a:t>
            </a:r>
            <a:r>
              <a:rPr lang="da-DK" dirty="0" err="1"/>
              <a:t>such</a:t>
            </a:r>
            <a:r>
              <a:rPr lang="da-DK" dirty="0"/>
              <a:t> </a:t>
            </a:r>
            <a:r>
              <a:rPr lang="da-DK" dirty="0" err="1"/>
              <a:t>that</a:t>
            </a:r>
            <a:r>
              <a:rPr lang="da-DK" dirty="0"/>
              <a:t> </a:t>
            </a:r>
            <a:r>
              <a:rPr lang="da-DK" i="1" dirty="0"/>
              <a:t>a’</a:t>
            </a:r>
            <a:r>
              <a:rPr lang="da-DK" baseline="-25000" dirty="0">
                <a:solidFill>
                  <a:srgbClr val="211A52"/>
                </a:solidFill>
              </a:rPr>
              <a:t>1</a:t>
            </a:r>
            <a:r>
              <a:rPr lang="el-GR" dirty="0"/>
              <a:t> ≤ </a:t>
            </a:r>
            <a:r>
              <a:rPr lang="da-DK" i="1" dirty="0"/>
              <a:t>a’</a:t>
            </a:r>
            <a:r>
              <a:rPr lang="da-DK" baseline="-25000" dirty="0">
                <a:solidFill>
                  <a:srgbClr val="211A52"/>
                </a:solidFill>
              </a:rPr>
              <a:t>2</a:t>
            </a:r>
            <a:r>
              <a:rPr lang="el-GR" dirty="0"/>
              <a:t> ≤ ⋯ ≤ </a:t>
            </a:r>
            <a:r>
              <a:rPr lang="da-DK" i="1" dirty="0" err="1"/>
              <a:t>a’</a:t>
            </a:r>
            <a:r>
              <a:rPr lang="da-DK" baseline="-25000" dirty="0" err="1">
                <a:solidFill>
                  <a:srgbClr val="211A52"/>
                </a:solidFill>
              </a:rPr>
              <a:t>n</a:t>
            </a:r>
            <a:r>
              <a:rPr lang="da-DK" i="1" dirty="0"/>
              <a:t> </a:t>
            </a:r>
          </a:p>
          <a:p>
            <a:r>
              <a:rPr lang="da-DK" dirty="0"/>
              <a:t>Et underproblem for mange andre problemer – sortering kan gøre mange andre problem meget mere effektive</a:t>
            </a:r>
          </a:p>
          <a:p>
            <a:r>
              <a:rPr lang="da-DK" b="1" dirty="0" err="1"/>
              <a:t>Insertion</a:t>
            </a:r>
            <a:r>
              <a:rPr lang="da-DK" b="1" dirty="0"/>
              <a:t> Sort</a:t>
            </a:r>
            <a:r>
              <a:rPr lang="da-DK" dirty="0"/>
              <a:t> er effektiv ved lave værdier af </a:t>
            </a:r>
            <a:r>
              <a:rPr lang="da-DK" i="1" dirty="0"/>
              <a:t>n</a:t>
            </a:r>
            <a:endParaRPr lang="da-DK"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32292"/>
          <a:stretch/>
        </p:blipFill>
        <p:spPr>
          <a:xfrm>
            <a:off x="5695949" y="1844675"/>
            <a:ext cx="6096000" cy="2592571"/>
          </a:xfrm>
          <a:prstGeom prst="rect">
            <a:avLst/>
          </a:prstGeom>
        </p:spPr>
      </p:pic>
      <p:sp>
        <p:nvSpPr>
          <p:cNvPr id="8" name="Rectangle 7"/>
          <p:cNvSpPr/>
          <p:nvPr/>
        </p:nvSpPr>
        <p:spPr>
          <a:xfrm>
            <a:off x="397789" y="5564380"/>
            <a:ext cx="6096000" cy="92333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da-DK" b="1" dirty="0"/>
              <a:t>Problemformuleringen</a:t>
            </a:r>
          </a:p>
          <a:p>
            <a:pPr marL="285750" indent="-285750">
              <a:buFont typeface="Arial" panose="020B0604020202020204" pitchFamily="34" charset="0"/>
              <a:buChar char="•"/>
            </a:pPr>
            <a:r>
              <a:rPr lang="da-DK" b="1" dirty="0"/>
              <a:t>repræsenterer forholdet mellem input og output</a:t>
            </a:r>
          </a:p>
          <a:p>
            <a:pPr marL="285750" indent="-285750">
              <a:buFont typeface="Arial" panose="020B0604020202020204" pitchFamily="34" charset="0"/>
              <a:buChar char="•"/>
            </a:pPr>
            <a:r>
              <a:rPr lang="da-DK" b="1" dirty="0"/>
              <a:t>er specifik (og ikke tvetydig)</a:t>
            </a:r>
          </a:p>
        </p:txBody>
      </p:sp>
      <p:sp>
        <p:nvSpPr>
          <p:cNvPr id="9" name="Rectangle 8"/>
          <p:cNvSpPr/>
          <p:nvPr/>
        </p:nvSpPr>
        <p:spPr>
          <a:xfrm>
            <a:off x="5589270" y="3099335"/>
            <a:ext cx="6322085" cy="1424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65464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8</a:t>
            </a:fld>
            <a:endParaRPr lang="en-US" dirty="0"/>
          </a:p>
        </p:txBody>
      </p:sp>
      <p:sp>
        <p:nvSpPr>
          <p:cNvPr id="3" name="Title 2"/>
          <p:cNvSpPr>
            <a:spLocks noGrp="1"/>
          </p:cNvSpPr>
          <p:nvPr>
            <p:ph type="title"/>
          </p:nvPr>
        </p:nvSpPr>
        <p:spPr>
          <a:xfrm>
            <a:off x="587374" y="370290"/>
            <a:ext cx="10752513" cy="1474385"/>
          </a:xfrm>
        </p:spPr>
        <p:txBody>
          <a:bodyPr/>
          <a:lstStyle/>
          <a:p>
            <a:r>
              <a:rPr lang="da-DK" dirty="0" err="1"/>
              <a:t>Insertion</a:t>
            </a:r>
            <a:r>
              <a:rPr lang="da-DK" dirty="0"/>
              <a:t> Sort (1)</a:t>
            </a:r>
          </a:p>
        </p:txBody>
      </p:sp>
      <p:sp>
        <p:nvSpPr>
          <p:cNvPr id="4" name="Text Placeholder 3"/>
          <p:cNvSpPr>
            <a:spLocks noGrp="1"/>
          </p:cNvSpPr>
          <p:nvPr>
            <p:ph type="body" sz="quarter" idx="12"/>
          </p:nvPr>
        </p:nvSpPr>
        <p:spPr>
          <a:xfrm>
            <a:off x="587375" y="2065337"/>
            <a:ext cx="4507139" cy="3703696"/>
          </a:xfrm>
        </p:spPr>
        <p:txBody>
          <a:bodyPr>
            <a:normAutofit/>
          </a:bodyPr>
          <a:lstStyle/>
          <a:p>
            <a:r>
              <a:rPr lang="da-DK" sz="1800" dirty="0"/>
              <a:t>Effektiv sortering for små </a:t>
            </a:r>
            <a:r>
              <a:rPr lang="da-DK" sz="1800" i="1" dirty="0"/>
              <a:t>n</a:t>
            </a:r>
          </a:p>
          <a:p>
            <a:r>
              <a:rPr lang="da-DK" sz="1800" dirty="0"/>
              <a:t>Kan ligne sortering af kort</a:t>
            </a:r>
          </a:p>
          <a:p>
            <a:pPr lvl="1"/>
            <a:r>
              <a:rPr lang="da-DK" sz="1600" dirty="0"/>
              <a:t>Begynder med en tom hånd</a:t>
            </a:r>
          </a:p>
          <a:p>
            <a:pPr lvl="1"/>
            <a:r>
              <a:rPr lang="da-DK" sz="1600" dirty="0"/>
              <a:t>Kortene er vendt nedover på bordet</a:t>
            </a:r>
          </a:p>
          <a:p>
            <a:pPr lvl="1"/>
            <a:r>
              <a:rPr lang="da-DK" sz="1600" dirty="0"/>
              <a:t>Tager et kort af gangen fra bordet</a:t>
            </a:r>
          </a:p>
          <a:p>
            <a:pPr lvl="1"/>
            <a:r>
              <a:rPr lang="da-DK" sz="1600" dirty="0"/>
              <a:t>Søger i hånden til vi finder den korrekte position (højre til venstre)</a:t>
            </a:r>
          </a:p>
          <a:p>
            <a:pPr lvl="1"/>
            <a:r>
              <a:rPr lang="da-DK" sz="1600" dirty="0"/>
              <a:t>Sætter kortet ind (</a:t>
            </a:r>
            <a:r>
              <a:rPr lang="da-DK" sz="1600" dirty="0" err="1"/>
              <a:t>insertion</a:t>
            </a:r>
            <a:r>
              <a:rPr lang="da-DK" sz="1600" dirty="0"/>
              <a:t>) ved denne position</a:t>
            </a:r>
          </a:p>
        </p:txBody>
      </p:sp>
      <p:pic>
        <p:nvPicPr>
          <p:cNvPr id="1028" name="Picture 4" descr="Image result for insertion sort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16346" y="1992955"/>
            <a:ext cx="4123541" cy="412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0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9</a:t>
            </a:fld>
            <a:endParaRPr lang="en-US" dirty="0"/>
          </a:p>
        </p:txBody>
      </p:sp>
      <p:sp>
        <p:nvSpPr>
          <p:cNvPr id="3" name="Title 2"/>
          <p:cNvSpPr>
            <a:spLocks noGrp="1"/>
          </p:cNvSpPr>
          <p:nvPr>
            <p:ph type="title"/>
          </p:nvPr>
        </p:nvSpPr>
        <p:spPr>
          <a:xfrm>
            <a:off x="587374" y="370290"/>
            <a:ext cx="6903919" cy="1474385"/>
          </a:xfrm>
        </p:spPr>
        <p:txBody>
          <a:bodyPr/>
          <a:lstStyle/>
          <a:p>
            <a:r>
              <a:rPr lang="da-DK" dirty="0" err="1"/>
              <a:t>Insertion</a:t>
            </a:r>
            <a:r>
              <a:rPr lang="da-DK" dirty="0"/>
              <a:t> sort (2)</a:t>
            </a:r>
          </a:p>
        </p:txBody>
      </p:sp>
      <p:pic>
        <p:nvPicPr>
          <p:cNvPr id="6" name="Picture 5"/>
          <p:cNvPicPr>
            <a:picLocks noChangeAspect="1"/>
          </p:cNvPicPr>
          <p:nvPr/>
        </p:nvPicPr>
        <p:blipFill>
          <a:blip r:embed="rId2"/>
          <a:stretch>
            <a:fillRect/>
          </a:stretch>
        </p:blipFill>
        <p:spPr>
          <a:xfrm>
            <a:off x="587374" y="3136857"/>
            <a:ext cx="6366561" cy="3575740"/>
          </a:xfrm>
          <a:prstGeom prst="rect">
            <a:avLst/>
          </a:prstGeom>
        </p:spPr>
      </p:pic>
      <p:pic>
        <p:nvPicPr>
          <p:cNvPr id="4" name="Picture 3"/>
          <p:cNvPicPr>
            <a:picLocks noChangeAspect="1"/>
          </p:cNvPicPr>
          <p:nvPr/>
        </p:nvPicPr>
        <p:blipFill>
          <a:blip r:embed="rId3"/>
          <a:stretch>
            <a:fillRect/>
          </a:stretch>
        </p:blipFill>
        <p:spPr>
          <a:xfrm>
            <a:off x="7841364" y="311669"/>
            <a:ext cx="2489752" cy="6546331"/>
          </a:xfrm>
          <a:prstGeom prst="rect">
            <a:avLst/>
          </a:prstGeom>
        </p:spPr>
      </p:pic>
      <p:sp>
        <p:nvSpPr>
          <p:cNvPr id="7" name="Rectangle 6"/>
          <p:cNvSpPr/>
          <p:nvPr/>
        </p:nvSpPr>
        <p:spPr>
          <a:xfrm>
            <a:off x="7776112" y="333911"/>
            <a:ext cx="3059390" cy="994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7556545" y="1350763"/>
            <a:ext cx="3059390" cy="994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7666329" y="2330318"/>
            <a:ext cx="3059390" cy="1124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7776112" y="3455169"/>
            <a:ext cx="3059390" cy="111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7556545" y="4779964"/>
            <a:ext cx="3059390" cy="111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7556545" y="5896795"/>
            <a:ext cx="3059390" cy="994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4338260" y="3136857"/>
            <a:ext cx="3059390" cy="994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p:cNvSpPr/>
          <p:nvPr/>
        </p:nvSpPr>
        <p:spPr>
          <a:xfrm>
            <a:off x="4338260" y="4650624"/>
            <a:ext cx="3059390" cy="994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p:cNvSpPr/>
          <p:nvPr/>
        </p:nvSpPr>
        <p:spPr>
          <a:xfrm>
            <a:off x="4338260" y="5754361"/>
            <a:ext cx="3059390" cy="994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Text Placeholder 3"/>
          <p:cNvSpPr>
            <a:spLocks noGrp="1"/>
          </p:cNvSpPr>
          <p:nvPr>
            <p:ph type="body" sz="quarter" idx="12"/>
          </p:nvPr>
        </p:nvSpPr>
        <p:spPr>
          <a:xfrm>
            <a:off x="587375" y="1212765"/>
            <a:ext cx="7078954" cy="2242404"/>
          </a:xfrm>
        </p:spPr>
        <p:txBody>
          <a:bodyPr>
            <a:normAutofit fontScale="85000" lnSpcReduction="20000"/>
          </a:bodyPr>
          <a:lstStyle/>
          <a:p>
            <a:r>
              <a:rPr lang="da-DK" sz="1800" dirty="0"/>
              <a:t>Algoritmen tager en array A[1…n] som input, og sorterer denne</a:t>
            </a:r>
          </a:p>
          <a:p>
            <a:r>
              <a:rPr lang="da-DK" sz="2000" dirty="0"/>
              <a:t>To ”sub-arrays”:</a:t>
            </a:r>
          </a:p>
          <a:p>
            <a:pPr lvl="1"/>
            <a:r>
              <a:rPr lang="da-DK" sz="1800" dirty="0"/>
              <a:t>A[1…j-1] er ”kortene på hånden”, </a:t>
            </a:r>
            <a:br>
              <a:rPr lang="da-DK" sz="1800" dirty="0"/>
            </a:br>
            <a:r>
              <a:rPr lang="da-DK" sz="1800" dirty="0"/>
              <a:t>A[</a:t>
            </a:r>
            <a:r>
              <a:rPr lang="da-DK" sz="1800" dirty="0" err="1"/>
              <a:t>j…n</a:t>
            </a:r>
            <a:r>
              <a:rPr lang="da-DK" sz="1800" dirty="0"/>
              <a:t>] er     ”kortene på bordet”</a:t>
            </a:r>
            <a:endParaRPr lang="da-DK" sz="1600" dirty="0"/>
          </a:p>
          <a:p>
            <a:r>
              <a:rPr lang="da-DK" sz="1800" dirty="0"/>
              <a:t>Løkken har 3 opgaver</a:t>
            </a:r>
          </a:p>
          <a:p>
            <a:r>
              <a:rPr lang="da-DK" sz="1800" dirty="0"/>
              <a:t>Eksempel:</a:t>
            </a:r>
          </a:p>
          <a:p>
            <a:pPr lvl="1"/>
            <a:r>
              <a:rPr lang="da-DK" sz="1600" dirty="0"/>
              <a:t>Input: A = [5, 2, 4, 6, 3, 1]</a:t>
            </a:r>
            <a:endParaRPr lang="da-DK" sz="1800" dirty="0"/>
          </a:p>
        </p:txBody>
      </p:sp>
      <p:sp>
        <p:nvSpPr>
          <p:cNvPr id="16" name="Text Placeholder 3">
            <a:extLst>
              <a:ext uri="{FF2B5EF4-FFF2-40B4-BE49-F238E27FC236}">
                <a16:creationId xmlns:a16="http://schemas.microsoft.com/office/drawing/2014/main" id="{9F3F3313-4515-EBAD-3B97-F7210DE8131F}"/>
              </a:ext>
            </a:extLst>
          </p:cNvPr>
          <p:cNvSpPr txBox="1">
            <a:spLocks/>
          </p:cNvSpPr>
          <p:nvPr/>
        </p:nvSpPr>
        <p:spPr>
          <a:xfrm rot="20393267">
            <a:off x="2933041" y="2669203"/>
            <a:ext cx="4530803" cy="5143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400" b="1" dirty="0"/>
              <a:t>Hvad er de to sub-arrays her?</a:t>
            </a:r>
            <a:endParaRPr lang="da-DK" b="1" dirty="0"/>
          </a:p>
        </p:txBody>
      </p:sp>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502B488D-1A31-403A-EF99-4D385EF09223}"/>
                  </a:ext>
                </a:extLst>
              </p14:cNvPr>
              <p14:cNvContentPartPr/>
              <p14:nvPr/>
            </p14:nvContentPartPr>
            <p14:xfrm>
              <a:off x="8286840" y="507960"/>
              <a:ext cx="756000" cy="2553120"/>
            </p14:xfrm>
          </p:contentPart>
        </mc:Choice>
        <mc:Fallback>
          <p:pic>
            <p:nvPicPr>
              <p:cNvPr id="17" name="Ink 16">
                <a:extLst>
                  <a:ext uri="{FF2B5EF4-FFF2-40B4-BE49-F238E27FC236}">
                    <a16:creationId xmlns:a16="http://schemas.microsoft.com/office/drawing/2014/main" id="{502B488D-1A31-403A-EF99-4D385EF09223}"/>
                  </a:ext>
                </a:extLst>
              </p:cNvPr>
              <p:cNvPicPr/>
              <p:nvPr/>
            </p:nvPicPr>
            <p:blipFill>
              <a:blip r:embed="rId7"/>
              <a:stretch>
                <a:fillRect/>
              </a:stretch>
            </p:blipFill>
            <p:spPr>
              <a:xfrm>
                <a:off x="8277480" y="498600"/>
                <a:ext cx="774720" cy="2571840"/>
              </a:xfrm>
              <a:prstGeom prst="rect">
                <a:avLst/>
              </a:prstGeom>
            </p:spPr>
          </p:pic>
        </mc:Fallback>
      </mc:AlternateContent>
    </p:spTree>
    <p:extLst>
      <p:ext uri="{BB962C8B-B14F-4D97-AF65-F5344CB8AC3E}">
        <p14:creationId xmlns:p14="http://schemas.microsoft.com/office/powerpoint/2010/main" val="158574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1" nodeType="clickEffect">
                                  <p:stCondLst>
                                    <p:cond delay="0"/>
                                  </p:stCondLst>
                                  <p:childTnLst>
                                    <p:anim calcmode="lin" valueType="num">
                                      <p:cBhvr additive="base">
                                        <p:cTn id="54" dur="500"/>
                                        <p:tgtEl>
                                          <p:spTgt spid="16"/>
                                        </p:tgtEl>
                                        <p:attrNameLst>
                                          <p:attrName>ppt_x</p:attrName>
                                        </p:attrNameLst>
                                      </p:cBhvr>
                                      <p:tavLst>
                                        <p:tav tm="0">
                                          <p:val>
                                            <p:strVal val="ppt_x"/>
                                          </p:val>
                                        </p:tav>
                                        <p:tav tm="100000">
                                          <p:val>
                                            <p:strVal val="ppt_x"/>
                                          </p:val>
                                        </p:tav>
                                      </p:tavLst>
                                    </p:anim>
                                    <p:anim calcmode="lin" valueType="num">
                                      <p:cBhvr additive="base">
                                        <p:cTn id="55" dur="500"/>
                                        <p:tgtEl>
                                          <p:spTgt spid="16"/>
                                        </p:tgtEl>
                                        <p:attrNameLst>
                                          <p:attrName>ppt_y</p:attrName>
                                        </p:attrNameLst>
                                      </p:cBhvr>
                                      <p:tavLst>
                                        <p:tav tm="0">
                                          <p:val>
                                            <p:strVal val="ppt_y"/>
                                          </p:val>
                                        </p:tav>
                                        <p:tav tm="100000">
                                          <p:val>
                                            <p:strVal val="1+ppt_h/2"/>
                                          </p:val>
                                        </p:tav>
                                      </p:tavLst>
                                    </p:anim>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5" grpId="0" uiExpand="1" build="p"/>
      <p:bldP spid="16" grpId="0" animBg="1"/>
      <p:bldP spid="16" grpId="1" animBg="1"/>
    </p:bld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2.xml><?xml version="1.0" encoding="utf-8"?>
<a:theme xmlns:a="http://schemas.openxmlformats.org/drawingml/2006/main" name="AAU PowerPoint - Blue">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DDD772EF-E3AC-41ED-99DC-A027ACF9ADCC}"/>
    </a:ext>
  </a:extLst>
</a:theme>
</file>

<file path=ppt/theme/theme3.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44811465383E943B92E1D8FB4ACE096" ma:contentTypeVersion="2" ma:contentTypeDescription="Opret et nyt dokument." ma:contentTypeScope="" ma:versionID="406042b88fc1e58a3b152e7002a70182">
  <xsd:schema xmlns:xsd="http://www.w3.org/2001/XMLSchema" xmlns:xs="http://www.w3.org/2001/XMLSchema" xmlns:p="http://schemas.microsoft.com/office/2006/metadata/properties" xmlns:ns2="bfb3083c-c57b-4611-a9bc-f653d3097a5f" targetNamespace="http://schemas.microsoft.com/office/2006/metadata/properties" ma:root="true" ma:fieldsID="89f0d00725625017c110fcd8825dd4dc" ns2:_="">
    <xsd:import namespace="bfb3083c-c57b-4611-a9bc-f653d3097a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b3083c-c57b-4611-a9bc-f653d3097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09AFFA-FBAB-43F9-B3E8-292900A833C1}">
  <ds:schemaRefs>
    <ds:schemaRef ds:uri="http://schemas.microsoft.com/sharepoint/v3/contenttype/forms"/>
  </ds:schemaRefs>
</ds:datastoreItem>
</file>

<file path=customXml/itemProps2.xml><?xml version="1.0" encoding="utf-8"?>
<ds:datastoreItem xmlns:ds="http://schemas.openxmlformats.org/officeDocument/2006/customXml" ds:itemID="{1C891BC9-1822-4287-B787-CB2F68A8F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b3083c-c57b-4611-a9bc-f653d3097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ED49AB-59DE-4FF7-9348-60B6F5ACD27D}">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bfb3083c-c57b-4611-a9bc-f653d3097a5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AAU 16_9 (EN)</Template>
  <TotalTime>12836</TotalTime>
  <Words>2483</Words>
  <Application>Microsoft Office PowerPoint</Application>
  <PresentationFormat>Widescreen</PresentationFormat>
  <Paragraphs>284</Paragraphs>
  <Slides>38</Slides>
  <Notes>0</Notes>
  <HiddenSlides>1</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38</vt:i4>
      </vt:variant>
    </vt:vector>
  </HeadingPairs>
  <TitlesOfParts>
    <vt:vector size="44" baseType="lpstr">
      <vt:lpstr>Arial</vt:lpstr>
      <vt:lpstr>Arial Black</vt:lpstr>
      <vt:lpstr>Calibri</vt:lpstr>
      <vt:lpstr>AAU PowerPoint</vt:lpstr>
      <vt:lpstr>AAU PowerPoint - Blue</vt:lpstr>
      <vt:lpstr>1_AAU PowerPoint</vt:lpstr>
      <vt:lpstr>Insertion sort &amp;  Asymptotic notation  Algorithms and Data Structures, ALG, F23, Lecture 02</vt:lpstr>
      <vt:lpstr>Opdateringer</vt:lpstr>
      <vt:lpstr>Outline</vt:lpstr>
      <vt:lpstr>Dagens struktur</vt:lpstr>
      <vt:lpstr>Læringsmål</vt:lpstr>
      <vt:lpstr>Best Practices</vt:lpstr>
      <vt:lpstr>Sortering /  The Sorting Problem</vt:lpstr>
      <vt:lpstr>Insertion Sort (1)</vt:lpstr>
      <vt:lpstr>Insertion sort (2)</vt:lpstr>
      <vt:lpstr>Hvad så med korrekthed?</vt:lpstr>
      <vt:lpstr>Loop Invariants</vt:lpstr>
      <vt:lpstr>Insertion Sort: Initialisering</vt:lpstr>
      <vt:lpstr>Insertion Sort: Maintenance</vt:lpstr>
      <vt:lpstr>Insertion Sort: Termination</vt:lpstr>
      <vt:lpstr>Runtime Analysis</vt:lpstr>
      <vt:lpstr>Best Case Analysis</vt:lpstr>
      <vt:lpstr>Worst Case Analysis</vt:lpstr>
      <vt:lpstr>Case 1</vt:lpstr>
      <vt:lpstr>Case 1 – Arbejd frem til 09:25, Pause til 09:35</vt:lpstr>
      <vt:lpstr>Order of Growth</vt:lpstr>
      <vt:lpstr>Asymptotisk Analyse</vt:lpstr>
      <vt:lpstr>O-notation (big-O)</vt:lpstr>
      <vt:lpstr>O-notation (big-O)</vt:lpstr>
      <vt:lpstr>Ω-notation (big-Omega)</vt:lpstr>
      <vt:lpstr>Ω-notation (big-Omega)</vt:lpstr>
      <vt:lpstr>Θ-notation (big-Theta)</vt:lpstr>
      <vt:lpstr>Θ-notation (big-Theta)</vt:lpstr>
      <vt:lpstr>Θ-notation (big-Theta)</vt:lpstr>
      <vt:lpstr>Θ-notation (big-Theta)</vt:lpstr>
      <vt:lpstr>Brug af Asymptotisk Notering</vt:lpstr>
      <vt:lpstr>Case Time: Asymptotisk Notering</vt:lpstr>
      <vt:lpstr>Case 2 Recap</vt:lpstr>
      <vt:lpstr>Dagens temaer</vt:lpstr>
      <vt:lpstr>Opgaveregning</vt:lpstr>
      <vt:lpstr>Dagens Opgaver</vt:lpstr>
      <vt:lpstr>Dagens Opgaver</vt:lpstr>
      <vt:lpstr>Dagens Opgaver</vt:lpstr>
      <vt:lpstr>Evaluering</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Sorting Algorithms  (ALG, Spring 2021, Algorithms and Data Structures)</dc:title>
  <dc:creator>Johannes Bjerva</dc:creator>
  <cp:lastModifiedBy>Johannes Bjerva</cp:lastModifiedBy>
  <cp:revision>113</cp:revision>
  <cp:lastPrinted>2017-03-09T03:48:56Z</cp:lastPrinted>
  <dcterms:created xsi:type="dcterms:W3CDTF">2021-01-19T07:16:12Z</dcterms:created>
  <dcterms:modified xsi:type="dcterms:W3CDTF">2023-03-02T09:49:03Z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0x010100B44811465383E943B92E1D8FB4ACE096</vt:lpwstr>
  </property>
</Properties>
</file>